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72" r:id="rId15"/>
    <p:sldId id="268" r:id="rId16"/>
    <p:sldId id="269" r:id="rId17"/>
    <p:sldId id="270" r:id="rId18"/>
  </p:sldIdLst>
  <p:sldSz cx="10080625" cy="7559675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4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800" tIns="41400" rIns="82800" bIns="414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800" tIns="41400" rIns="82800" bIns="414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800" tIns="41400" rIns="82800" bIns="414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2800" tIns="41400" rIns="82800" bIns="414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32E590D-E208-4EA4-AD3C-590CFBC9A2AB}" type="slidenum">
              <a:t>‹Nr.›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3191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942839" y="757080"/>
            <a:ext cx="4971960" cy="37288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685799" y="4724640"/>
            <a:ext cx="5486399" cy="44758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20" cy="49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3881880" y="0"/>
            <a:ext cx="2976120" cy="49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450360"/>
            <a:ext cx="2976120" cy="49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08C3956-E6BB-49DF-A3D6-D34E2213056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67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4CF68B9-0137-489C-8352-016D968B8776}" type="slidenum">
              <a:t>1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EFB24F0-BA09-4A1C-B5E1-A5B554900931}" type="slidenum">
              <a:t>1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BBFD88B-1390-4824-995A-E1A4FD5B10BC}" type="slidenum">
              <a:t>1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C2A9F6B0-8F4E-4294-8CE8-A1718C445555}" type="slidenum">
              <a:t>10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3E478446-9FB5-4B3E-B053-9C3FF8F3B0DB}" type="slidenum">
              <a:t>10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78BB1767-AF3F-4787-AD91-DDC4FC26F843}" type="slidenum">
              <a:t>10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4110F8E-53B3-4903-AE2D-8B9FC399E1F0}" type="slidenum">
              <a:t>11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04F855-5732-4702-B534-68B320EBC589}" type="slidenum">
              <a:t>11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666DAFD-9F8F-4C2E-BEAD-D21A0EFCB1DB}" type="slidenum">
              <a:t>11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3644A0A1-74E9-412F-BA27-3919C682B425}" type="slidenum">
              <a:t>12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EE0F77AC-9CC3-4346-87DC-4DED8C83F081}" type="slidenum">
              <a:t>12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56DB7C13-C279-4B0A-9AFF-5CFE33C838A0}" type="slidenum">
              <a:t>12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820A09E5-639E-47B4-8E87-729FD1B28567}" type="slidenum">
              <a:t>13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0FC86E2D-9A3E-45C9-B454-262581B77911}" type="slidenum">
              <a:t>13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9BD2F7FA-FE4C-44FD-AEE0-A4B1DF2653C8}" type="slidenum">
              <a:t>13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1619664-ED11-4FA7-91BC-EAC36A269A3C}" type="slidenum">
              <a:t>14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61095B5-EF8B-4107-8655-F7B5B8A28EC9}" type="slidenum">
              <a:t>14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BEE15E7-A65D-4FDC-BE13-AC2EFE1EC08E}" type="slidenum">
              <a:t>14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64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835AC81-E4EF-4C31-BD2E-987142F67725}" type="slidenum">
              <a:t>15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7679FB8-5A51-4FC4-9C73-DAEFE09C43CE}" type="slidenum">
              <a:t>15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603348A-42FB-415F-A81A-D822E77E3C92}" type="slidenum">
              <a:t>15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85E2215-A1B9-4BB8-AA4D-076C3F3150F0}" type="slidenum">
              <a:t>16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E2AEC87D-137E-4E62-B308-8B8B7F90B2C7}" type="slidenum">
              <a:t>16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4B12C835-E793-4276-A007-7DB10F72A399}" type="slidenum">
              <a:t>16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4ED73277-A401-46A7-869B-3D47606ED0C4}" type="slidenum">
              <a:t>17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1EC08C65-84F5-43EE-B253-E4D7DE3C6F01}" type="slidenum">
              <a:t>17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5CC1A8C9-A9A5-47AB-A944-919176323961}" type="slidenum">
              <a:t>17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6AC1AB5B-660D-4E38-B823-E6A914052A15}" type="slidenum">
              <a:t>2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A0E1F3D-C963-42D3-83BC-22950FB9EC22}" type="slidenum">
              <a:t>2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4EDD41C-9D96-4A8D-8CF4-27446D0CB545}" type="slidenum">
              <a:t>2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1478D889-35ED-407F-A3BA-4EA99B6A1130}" type="slidenum">
              <a:t>3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3E2D0EE-673F-4E39-B132-F51F57C2D4C0}" type="slidenum">
              <a:t>3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251358E-45B0-4D59-9441-C1B7A3CD2552}" type="slidenum">
              <a:t>3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76F0E87D-E7EB-4208-AAFE-BD18AE3056C8}" type="slidenum">
              <a:t>4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2134618-B708-4C65-82EE-E2EA4BAD6896}" type="slidenum">
              <a:t>4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DA37273-A03D-4C5F-A206-E76373098FB8}" type="slidenum">
              <a:t>4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C6889959-B467-4FC1-92F1-F393DA76901D}" type="slidenum">
              <a:t>5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4EC9F5F-2B50-4399-8C4F-6D122E9EC92E}" type="slidenum">
              <a:t>5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55921BA-8C29-4BED-AF04-EAB6DF03A65E}" type="slidenum">
              <a:t>5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1619664-ED11-4FA7-91BC-EAC36A269A3C}" type="slidenum">
              <a:t>6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61095B5-EF8B-4107-8655-F7B5B8A28EC9}" type="slidenum">
              <a:t>6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BEE15E7-A65D-4FDC-BE13-AC2EFE1EC08E}" type="slidenum">
              <a:t>6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F74BBD2E-952B-4DC9-93D5-8217047F0B1E}" type="slidenum">
              <a:t>7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BD309C0B-83E3-4F97-839C-CAB124EC9AC6}" type="slidenum">
              <a:t>7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A617DE62-1440-4653-A9F6-90D36A10FF84}" type="slidenum">
              <a:t>7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DE089B8D-915D-44E4-B6C6-3FA262613F73}" type="slidenum">
              <a:t>8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A5D141E-3FE3-4641-814F-128364272DEB}" type="slidenum">
              <a:t>8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1DF4687-B21E-4B7F-A141-1735F0936AFA}" type="slidenum">
              <a:t>8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724640"/>
            <a:ext cx="5486399" cy="307800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1619664-ED11-4FA7-91BC-EAC36A269A3C}" type="slidenum">
              <a:t>9</a:t>
            </a:fld>
            <a:endParaRPr lang="de-DE"/>
          </a:p>
        </p:txBody>
      </p:sp>
      <p:sp>
        <p:nvSpPr>
          <p:cNvPr id="2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61095B5-EF8B-4107-8655-F7B5B8A28EC9}" type="slidenum">
              <a:t>9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3881880" y="9450360"/>
            <a:ext cx="2976120" cy="497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BEE15E7-A65D-4FDC-BE13-AC2EFE1EC08E}" type="slidenum">
              <a:t>9</a:t>
            </a:fld>
            <a:endParaRPr lang="de-DE" sz="1300" b="0" i="0" u="none" strike="noStrike" kern="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1388" y="755650"/>
            <a:ext cx="4973637" cy="3730625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72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260360" y="1236599"/>
            <a:ext cx="755964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260360" y="3970440"/>
            <a:ext cx="7559640" cy="182556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2A04CB-E3E3-407C-BA32-FD372A3F61A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76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C960BA-50FF-45F8-81C7-D8F6A8AE78D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20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308720" y="301680"/>
            <a:ext cx="2266920" cy="645624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03280" y="301680"/>
            <a:ext cx="6653159" cy="6456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C77D5-47B6-4746-9616-BECF2E15491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59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503999" y="1769040"/>
            <a:ext cx="9071640" cy="4989240"/>
          </a:xfrm>
        </p:spPr>
        <p:txBody>
          <a:bodyPr anchor="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4C3FC-0900-4FCC-BAC2-CDA966A5CB2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31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87239" y="1884240"/>
            <a:ext cx="8694720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87239" y="5059440"/>
            <a:ext cx="8694720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C014B4-835B-456E-A46A-2717BB503BB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88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503280" y="1768320"/>
            <a:ext cx="4459320" cy="4989600"/>
          </a:xfrm>
        </p:spPr>
        <p:txBody>
          <a:bodyPr anchor="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5114879" y="1768320"/>
            <a:ext cx="4460760" cy="4989600"/>
          </a:xfrm>
        </p:spPr>
        <p:txBody>
          <a:bodyPr anchor="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7ABA7-7E42-4888-BB7B-23A644B75CB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83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93719" y="403200"/>
            <a:ext cx="8694720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93719" y="1852560"/>
            <a:ext cx="426564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693719" y="2760840"/>
            <a:ext cx="4265640" cy="4062239"/>
          </a:xfrm>
        </p:spPr>
        <p:txBody>
          <a:bodyPr anchor="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103720" y="1852560"/>
            <a:ext cx="428472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5103720" y="2760840"/>
            <a:ext cx="4284720" cy="4062239"/>
          </a:xfrm>
        </p:spPr>
        <p:txBody>
          <a:bodyPr anchor="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27FE40-FDA3-4EDE-A8AE-E0DBC738657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84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275CAF-94CF-47FA-860E-FB215928747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80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6A400-7C1E-49EA-B782-1CFB4E230D43}" type="slidenum">
              <a:t>‹Nr.›</a:t>
            </a:fld>
            <a:endParaRPr lang="de-DE"/>
          </a:p>
        </p:txBody>
      </p:sp>
      <p:sp>
        <p:nvSpPr>
          <p:cNvPr id="5" name="Titel 4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6793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92FCAA-DBA2-4D1E-A09B-F075134183A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0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4CBAC3-68C7-412D-B0A5-2A70389B765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57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3560D71-776D-4130-A841-6C67EAFFA493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414"/>
        </a:spcAft>
        <a:buNone/>
        <a:tabLst/>
        <a:defRPr lang="de-DE" sz="32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 txBox="1">
            <a:spLocks noGrp="1"/>
          </p:cNvSpPr>
          <p:nvPr>
            <p:ph type="subTitle" idx="4294967295"/>
          </p:nvPr>
        </p:nvSpPr>
        <p:spPr>
          <a:xfrm>
            <a:off x="-806641" y="4052668"/>
            <a:ext cx="9071640" cy="3236784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de-DE" dirty="0"/>
              <a:t>  </a:t>
            </a:r>
          </a:p>
          <a:p>
            <a:pPr lvl="0" algn="ctr"/>
            <a:endParaRPr lang="de-DE" b="1" dirty="0"/>
          </a:p>
          <a:p>
            <a:pPr lvl="0" algn="l"/>
            <a:endParaRPr lang="de-DE" sz="2200" dirty="0"/>
          </a:p>
          <a:p>
            <a:pPr lvl="0" algn="ctr"/>
            <a:r>
              <a:rPr lang="de-DE" sz="2200" dirty="0"/>
              <a:t>Prof. Dr. Michel Constantin Hille</a:t>
            </a:r>
          </a:p>
          <a:p>
            <a:pPr lvl="0" algn="ctr"/>
            <a:r>
              <a:rPr lang="de-DE" sz="2200" dirty="0"/>
              <a:t>Mittweida, 03.November 2021</a:t>
            </a:r>
          </a:p>
          <a:p>
            <a:pPr lvl="0" algn="ctr"/>
            <a:endParaRPr lang="de-DE" sz="2200" dirty="0"/>
          </a:p>
        </p:txBody>
      </p:sp>
      <p:sp>
        <p:nvSpPr>
          <p:cNvPr id="3" name="Rechteck 2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2359" y="406252"/>
            <a:ext cx="8999640" cy="22842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algn="ctr"/>
            <a:endParaRPr lang="de-DE" sz="3200" b="1" dirty="0"/>
          </a:p>
          <a:p>
            <a:pPr algn="ctr"/>
            <a:endParaRPr lang="de-DE" sz="3200" b="1" dirty="0"/>
          </a:p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Demenz aus sozialgerontologischer Sicht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200" dirty="0"/>
          </a:p>
          <a:p>
            <a:pPr algn="ctr"/>
            <a:r>
              <a:rPr lang="de-DE" sz="2200" dirty="0"/>
              <a:t>Entwicklungen eines Werdens im Vergehen </a:t>
            </a:r>
          </a:p>
          <a:p>
            <a:pPr algn="ctr"/>
            <a:endParaRPr lang="de-DE" alt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1/15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9" name="Grafik 9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80" y="2889000"/>
            <a:ext cx="3549600" cy="2376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32000" y="468000"/>
            <a:ext cx="914400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504359" y="753858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2.2	Und wie gelingt die Krankheitsbewältigung?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84000" y="2022840"/>
            <a:ext cx="9576000" cy="9245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11"/>
          <p:cNvSpPr/>
          <p:nvPr/>
        </p:nvSpPr>
        <p:spPr>
          <a:xfrm>
            <a:off x="933644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10/15</a:t>
            </a:r>
          </a:p>
        </p:txBody>
      </p:sp>
      <p:sp>
        <p:nvSpPr>
          <p:cNvPr id="8" name="Rechteck 12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13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14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Textfeld 11"/>
          <p:cNvSpPr txBox="1"/>
          <p:nvPr/>
        </p:nvSpPr>
        <p:spPr>
          <a:xfrm>
            <a:off x="321840" y="1825920"/>
            <a:ext cx="9326160" cy="406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Ausgangsperspektive ist NICHT Demenz - 		</a:t>
            </a:r>
            <a:endParaRPr lang="de-DE" sz="2200" b="1" dirty="0"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Sicherung/ Biographisches Gelingen!		    Aneignung von:</a:t>
            </a:r>
            <a:r>
              <a:rPr lang="de-DE" sz="2200" b="1" i="1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		</a:t>
            </a:r>
          </a:p>
        </p:txBody>
      </p:sp>
      <p:sp>
        <p:nvSpPr>
          <p:cNvPr id="12" name="Freihandform 13"/>
          <p:cNvSpPr/>
          <p:nvPr/>
        </p:nvSpPr>
        <p:spPr>
          <a:xfrm>
            <a:off x="468000" y="2722680"/>
            <a:ext cx="5400000" cy="661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Selbstwerterhalt</a:t>
            </a:r>
          </a:p>
        </p:txBody>
      </p:sp>
      <p:sp>
        <p:nvSpPr>
          <p:cNvPr id="13" name="Textfeld 16"/>
          <p:cNvSpPr txBox="1"/>
          <p:nvPr/>
        </p:nvSpPr>
        <p:spPr>
          <a:xfrm>
            <a:off x="1044000" y="5659559"/>
            <a:ext cx="4248000" cy="1036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Wesentlich ist die Bedienung individueller und kollektiver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GENERATIVITÄTSSCRIPTE</a:t>
            </a:r>
          </a:p>
        </p:txBody>
      </p:sp>
      <p:sp>
        <p:nvSpPr>
          <p:cNvPr id="14" name="Freihandform 21"/>
          <p:cNvSpPr/>
          <p:nvPr/>
        </p:nvSpPr>
        <p:spPr>
          <a:xfrm>
            <a:off x="540000" y="5436000"/>
            <a:ext cx="5256000" cy="144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noFill/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Textfeld 13"/>
          <p:cNvSpPr txBox="1"/>
          <p:nvPr/>
        </p:nvSpPr>
        <p:spPr>
          <a:xfrm>
            <a:off x="216000" y="7200000"/>
            <a:ext cx="4840200" cy="289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r>
              <a:rPr lang="de-DE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(Böhnisch 2012; Kraus &amp; Zippel  2011; Kruse 2017 et al.)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3024000" y="5112000"/>
            <a:ext cx="288000" cy="32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reihandform 13"/>
          <p:cNvSpPr/>
          <p:nvPr/>
        </p:nvSpPr>
        <p:spPr>
          <a:xfrm>
            <a:off x="432000" y="3528000"/>
            <a:ext cx="5400000" cy="661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Soziale Anerkennung</a:t>
            </a:r>
          </a:p>
        </p:txBody>
      </p:sp>
      <p:sp>
        <p:nvSpPr>
          <p:cNvPr id="18" name="Freihandform 13"/>
          <p:cNvSpPr/>
          <p:nvPr/>
        </p:nvSpPr>
        <p:spPr>
          <a:xfrm>
            <a:off x="432000" y="4342680"/>
            <a:ext cx="5400000" cy="661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Selbstwirksamkeit</a:t>
            </a:r>
          </a:p>
        </p:txBody>
      </p:sp>
      <p:sp>
        <p:nvSpPr>
          <p:cNvPr id="19" name="Rechteck 9"/>
          <p:cNvSpPr/>
          <p:nvPr/>
        </p:nvSpPr>
        <p:spPr>
          <a:xfrm>
            <a:off x="7128000" y="3780000"/>
            <a:ext cx="2448000" cy="90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Orientierung</a:t>
            </a:r>
          </a:p>
        </p:txBody>
      </p:sp>
      <p:sp>
        <p:nvSpPr>
          <p:cNvPr id="20" name="Rechteck 9"/>
          <p:cNvSpPr/>
          <p:nvPr/>
        </p:nvSpPr>
        <p:spPr>
          <a:xfrm>
            <a:off x="7128000" y="5796000"/>
            <a:ext cx="2448000" cy="90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„Normalisierung“</a:t>
            </a:r>
          </a:p>
        </p:txBody>
      </p:sp>
      <p:sp>
        <p:nvSpPr>
          <p:cNvPr id="21" name="Rechteck 9"/>
          <p:cNvSpPr/>
          <p:nvPr/>
        </p:nvSpPr>
        <p:spPr>
          <a:xfrm>
            <a:off x="7128000" y="4788000"/>
            <a:ext cx="2448000" cy="90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Rückhalt</a:t>
            </a:r>
          </a:p>
        </p:txBody>
      </p:sp>
      <p:sp>
        <p:nvSpPr>
          <p:cNvPr id="22" name="Rechteck 9"/>
          <p:cNvSpPr/>
          <p:nvPr/>
        </p:nvSpPr>
        <p:spPr>
          <a:xfrm>
            <a:off x="7128000" y="2772000"/>
            <a:ext cx="2448000" cy="90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Integrität</a:t>
            </a:r>
          </a:p>
        </p:txBody>
      </p:sp>
      <p:sp>
        <p:nvSpPr>
          <p:cNvPr id="23" name="Freihandform 22"/>
          <p:cNvSpPr/>
          <p:nvPr/>
        </p:nvSpPr>
        <p:spPr>
          <a:xfrm>
            <a:off x="5976000" y="6048000"/>
            <a:ext cx="1152000" cy="288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5976000" y="3096000"/>
            <a:ext cx="1152000" cy="288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5976000" y="4104000"/>
            <a:ext cx="1152000" cy="288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reihandform 25"/>
          <p:cNvSpPr/>
          <p:nvPr/>
        </p:nvSpPr>
        <p:spPr>
          <a:xfrm>
            <a:off x="5976000" y="5112000"/>
            <a:ext cx="1152000" cy="288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Gerader Verbinder 20"/>
          <p:cNvSpPr/>
          <p:nvPr/>
        </p:nvSpPr>
        <p:spPr>
          <a:xfrm>
            <a:off x="6424440" y="1944000"/>
            <a:ext cx="360" cy="5218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36000" cap="flat">
            <a:solidFill>
              <a:srgbClr val="000000"/>
            </a:solidFill>
            <a:custDash>
              <a:ds d="508000" sp="508000"/>
              <a:ds d="508000" sp="508000"/>
            </a:custDash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32000" y="468000"/>
            <a:ext cx="914400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504359" y="507600"/>
            <a:ext cx="9071640" cy="984959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3	  Haltung, Theorie und Methodik als 		  Schlüssel im Spiegel von Demenz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094479"/>
            <a:ext cx="9576000" cy="9245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11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11</a:t>
            </a: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/15</a:t>
            </a:r>
          </a:p>
        </p:txBody>
      </p:sp>
      <p:sp>
        <p:nvSpPr>
          <p:cNvPr id="8" name="Rechteck 12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13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14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Textfeld 11"/>
          <p:cNvSpPr txBox="1"/>
          <p:nvPr/>
        </p:nvSpPr>
        <p:spPr>
          <a:xfrm>
            <a:off x="1116000" y="5722920"/>
            <a:ext cx="2846160" cy="721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Kontextualisierung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durch THEORIE</a:t>
            </a:r>
          </a:p>
        </p:txBody>
      </p:sp>
      <p:sp>
        <p:nvSpPr>
          <p:cNvPr id="12" name="Rechteck 5"/>
          <p:cNvSpPr/>
          <p:nvPr/>
        </p:nvSpPr>
        <p:spPr>
          <a:xfrm>
            <a:off x="432000" y="2592000"/>
            <a:ext cx="4248000" cy="54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Biographische Sensibilität</a:t>
            </a:r>
          </a:p>
        </p:txBody>
      </p:sp>
      <p:sp>
        <p:nvSpPr>
          <p:cNvPr id="13" name="Rechteck 5"/>
          <p:cNvSpPr/>
          <p:nvPr/>
        </p:nvSpPr>
        <p:spPr>
          <a:xfrm>
            <a:off x="432000" y="4644000"/>
            <a:ext cx="4248000" cy="54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Leib-Seelische-Sensibilität</a:t>
            </a:r>
          </a:p>
        </p:txBody>
      </p:sp>
      <p:sp>
        <p:nvSpPr>
          <p:cNvPr id="14" name="Textfeld 16"/>
          <p:cNvSpPr txBox="1"/>
          <p:nvPr/>
        </p:nvSpPr>
        <p:spPr>
          <a:xfrm>
            <a:off x="108000" y="1692000"/>
            <a:ext cx="9254160" cy="4330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1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  </a:t>
            </a: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Humanistische GrundHALTUNG </a:t>
            </a:r>
            <a:r>
              <a:rPr lang="de-DE" sz="2200" b="1" i="1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				          </a:t>
            </a:r>
          </a:p>
        </p:txBody>
      </p:sp>
      <p:sp>
        <p:nvSpPr>
          <p:cNvPr id="15" name="Rechteck 18"/>
          <p:cNvSpPr/>
          <p:nvPr/>
        </p:nvSpPr>
        <p:spPr>
          <a:xfrm>
            <a:off x="4680000" y="5436000"/>
            <a:ext cx="144000" cy="1260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Rechteck 19"/>
          <p:cNvSpPr/>
          <p:nvPr/>
        </p:nvSpPr>
        <p:spPr>
          <a:xfrm>
            <a:off x="4680000" y="5436000"/>
            <a:ext cx="144000" cy="154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reihandform 15"/>
          <p:cNvSpPr/>
          <p:nvPr/>
        </p:nvSpPr>
        <p:spPr>
          <a:xfrm>
            <a:off x="2376000" y="216000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Textfeld 8"/>
          <p:cNvSpPr txBox="1"/>
          <p:nvPr/>
        </p:nvSpPr>
        <p:spPr>
          <a:xfrm>
            <a:off x="7596000" y="1753920"/>
            <a:ext cx="2135880" cy="1342080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setting: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Einzelfall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Gruppe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Gemeinwesen</a:t>
            </a:r>
          </a:p>
        </p:txBody>
      </p:sp>
      <p:sp>
        <p:nvSpPr>
          <p:cNvPr id="19" name="Freihandform 12"/>
          <p:cNvSpPr/>
          <p:nvPr/>
        </p:nvSpPr>
        <p:spPr>
          <a:xfrm>
            <a:off x="4680000" y="1764000"/>
            <a:ext cx="503999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Freihandform 25"/>
          <p:cNvSpPr/>
          <p:nvPr/>
        </p:nvSpPr>
        <p:spPr>
          <a:xfrm>
            <a:off x="720000" y="5652000"/>
            <a:ext cx="3600000" cy="827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noFill/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Textfeld 13"/>
          <p:cNvSpPr txBox="1"/>
          <p:nvPr/>
        </p:nvSpPr>
        <p:spPr>
          <a:xfrm>
            <a:off x="199800" y="7270560"/>
            <a:ext cx="4840200" cy="289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r>
              <a:rPr lang="de-DE" sz="10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(Vgl. Hille 2012, Preis 2001/2002 et al.)</a:t>
            </a:r>
          </a:p>
        </p:txBody>
      </p:sp>
      <p:sp>
        <p:nvSpPr>
          <p:cNvPr id="22" name="Rechteck 5"/>
          <p:cNvSpPr/>
          <p:nvPr/>
        </p:nvSpPr>
        <p:spPr>
          <a:xfrm>
            <a:off x="432000" y="3276000"/>
            <a:ext cx="4248000" cy="54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Geschlechtersensibilität</a:t>
            </a:r>
          </a:p>
        </p:txBody>
      </p:sp>
      <p:sp>
        <p:nvSpPr>
          <p:cNvPr id="23" name="Rechteck 5"/>
          <p:cNvSpPr/>
          <p:nvPr/>
        </p:nvSpPr>
        <p:spPr>
          <a:xfrm>
            <a:off x="432000" y="3960000"/>
            <a:ext cx="4248000" cy="54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Zeithistorische Sensibilität</a:t>
            </a:r>
          </a:p>
        </p:txBody>
      </p:sp>
      <p:sp>
        <p:nvSpPr>
          <p:cNvPr id="24" name="Gerader Verbinder 20"/>
          <p:cNvSpPr/>
          <p:nvPr/>
        </p:nvSpPr>
        <p:spPr>
          <a:xfrm>
            <a:off x="4932000" y="2089080"/>
            <a:ext cx="360" cy="5218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36000" cap="flat">
            <a:solidFill>
              <a:srgbClr val="000000"/>
            </a:solidFill>
            <a:custDash>
              <a:ds d="508000" sp="508000"/>
              <a:ds d="508000" sp="508000"/>
            </a:custDash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Freihandform 15"/>
          <p:cNvSpPr/>
          <p:nvPr/>
        </p:nvSpPr>
        <p:spPr>
          <a:xfrm>
            <a:off x="3528000" y="6443999"/>
            <a:ext cx="288000" cy="32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Freihandform 15"/>
          <p:cNvSpPr/>
          <p:nvPr/>
        </p:nvSpPr>
        <p:spPr>
          <a:xfrm>
            <a:off x="1224000" y="6443999"/>
            <a:ext cx="288000" cy="32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7" name="Textfeld 11"/>
          <p:cNvSpPr txBox="1"/>
          <p:nvPr/>
        </p:nvSpPr>
        <p:spPr>
          <a:xfrm>
            <a:off x="-59840" y="6766920"/>
            <a:ext cx="2846160" cy="3610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System</a:t>
            </a:r>
          </a:p>
        </p:txBody>
      </p:sp>
      <p:sp>
        <p:nvSpPr>
          <p:cNvPr id="28" name="Textfeld 11"/>
          <p:cNvSpPr txBox="1"/>
          <p:nvPr/>
        </p:nvSpPr>
        <p:spPr>
          <a:xfrm>
            <a:off x="2196000" y="6766920"/>
            <a:ext cx="2846160" cy="3610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00"/>
                </a:solidFill>
              </a:defRPr>
            </a:pPr>
            <a:r>
              <a:rPr lang="de-DE" sz="2200" b="1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 </a:t>
            </a: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Beziehungsarbeit</a:t>
            </a:r>
          </a:p>
        </p:txBody>
      </p:sp>
      <p:sp>
        <p:nvSpPr>
          <p:cNvPr id="29" name="Freihandform 15"/>
          <p:cNvSpPr/>
          <p:nvPr/>
        </p:nvSpPr>
        <p:spPr>
          <a:xfrm>
            <a:off x="2376360" y="518436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0" name="Freihandform 12"/>
          <p:cNvSpPr/>
          <p:nvPr/>
        </p:nvSpPr>
        <p:spPr>
          <a:xfrm>
            <a:off x="4320000" y="5904360"/>
            <a:ext cx="864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1" name="Freihandform 30"/>
          <p:cNvSpPr/>
          <p:nvPr/>
        </p:nvSpPr>
        <p:spPr>
          <a:xfrm>
            <a:off x="7488000" y="5616000"/>
            <a:ext cx="2160000" cy="648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squar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3333"/>
                </a:solidFill>
              </a:defRPr>
            </a:pPr>
            <a:r>
              <a:rPr lang="de-DE" sz="22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NÖTE</a:t>
            </a:r>
          </a:p>
        </p:txBody>
      </p:sp>
      <p:sp>
        <p:nvSpPr>
          <p:cNvPr id="32" name="Textfeld 8"/>
          <p:cNvSpPr txBox="1"/>
          <p:nvPr/>
        </p:nvSpPr>
        <p:spPr>
          <a:xfrm>
            <a:off x="7596000" y="3530880"/>
            <a:ext cx="2124000" cy="1653119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Ziel: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Intervention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Begleitung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Prävention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Nachsorge</a:t>
            </a:r>
          </a:p>
        </p:txBody>
      </p:sp>
      <p:sp>
        <p:nvSpPr>
          <p:cNvPr id="33" name="Rechteck 5"/>
          <p:cNvSpPr/>
          <p:nvPr/>
        </p:nvSpPr>
        <p:spPr>
          <a:xfrm>
            <a:off x="5184000" y="1753920"/>
            <a:ext cx="1872000" cy="5374080"/>
          </a:xfrm>
          <a:prstGeom prst="rect">
            <a:avLst/>
          </a:prstGeom>
          <a:noFill/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none" lIns="108000" tIns="63000" rIns="108000" bIns="63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Sozialgeron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tologische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METHODEN-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sz="2200" b="1" i="0" u="none" strike="noStrike" kern="1200" spc="0" baseline="0" dirty="0" err="1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Integralität</a:t>
            </a:r>
            <a:endParaRPr lang="de-DE" sz="2200" b="1" i="0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- Ansätze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- Konzepte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- Verfahren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- </a:t>
            </a:r>
            <a:r>
              <a:rPr lang="de-DE" sz="2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skills</a:t>
            </a:r>
            <a:endParaRPr lang="de-DE" sz="22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4" name="Freihandform 12"/>
          <p:cNvSpPr/>
          <p:nvPr/>
        </p:nvSpPr>
        <p:spPr>
          <a:xfrm>
            <a:off x="7056000" y="4392000"/>
            <a:ext cx="540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5" name="Freihandform 12"/>
          <p:cNvSpPr/>
          <p:nvPr/>
        </p:nvSpPr>
        <p:spPr>
          <a:xfrm>
            <a:off x="7056000" y="2304000"/>
            <a:ext cx="540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6" name="Freihandform 12"/>
          <p:cNvSpPr/>
          <p:nvPr/>
        </p:nvSpPr>
        <p:spPr>
          <a:xfrm>
            <a:off x="7056000" y="5796000"/>
            <a:ext cx="432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7" name="Freihandform 36"/>
          <p:cNvSpPr/>
          <p:nvPr/>
        </p:nvSpPr>
        <p:spPr>
          <a:xfrm>
            <a:off x="8424000" y="6306478"/>
            <a:ext cx="288000" cy="284801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0066CC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5903998" y="6624000"/>
            <a:ext cx="3850202" cy="618479"/>
          </a:xfrm>
          <a:prstGeom prst="rect">
            <a:avLst/>
          </a:prstGeom>
          <a:solidFill>
            <a:srgbClr val="FFFFFF"/>
          </a:solidFill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squar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FF3333"/>
                </a:solidFill>
              </a:defRPr>
            </a:pPr>
            <a:r>
              <a:rPr lang="de-DE" sz="22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PROFESSIONALISIERUNG</a:t>
            </a:r>
          </a:p>
        </p:txBody>
      </p:sp>
      <p:sp>
        <p:nvSpPr>
          <p:cNvPr id="39" name="Freihandform 38"/>
          <p:cNvSpPr/>
          <p:nvPr/>
        </p:nvSpPr>
        <p:spPr>
          <a:xfrm>
            <a:off x="8424000" y="3096000"/>
            <a:ext cx="288000" cy="43488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0066CC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8424000" y="5184000"/>
            <a:ext cx="288000" cy="432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0066CC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ts val="1417"/>
              </a:spcAft>
            </a:pPr>
            <a:endParaRPr lang="de-DE"/>
          </a:p>
        </p:txBody>
      </p:sp>
      <p:sp>
        <p:nvSpPr>
          <p:cNvPr id="4" name="Rechteck 4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hteck 5"/>
          <p:cNvSpPr/>
          <p:nvPr/>
        </p:nvSpPr>
        <p:spPr>
          <a:xfrm>
            <a:off x="9324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12/15</a:t>
            </a:r>
          </a:p>
        </p:txBody>
      </p:sp>
      <p:sp>
        <p:nvSpPr>
          <p:cNvPr id="6" name="Rechteck 6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7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8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3999" y="2525039"/>
            <a:ext cx="9071640" cy="34869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0" name="Grafik 10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0" y="801720"/>
            <a:ext cx="8850599" cy="59248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32000" y="468000"/>
            <a:ext cx="914400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504359" y="753858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4   Fragen zur Expertise im </a:t>
            </a:r>
            <a:r>
              <a:rPr lang="de-DE" sz="3200" dirty="0" err="1">
                <a:solidFill>
                  <a:srgbClr val="000000"/>
                </a:solidFill>
              </a:rPr>
              <a:t>Ungang</a:t>
            </a:r>
            <a:r>
              <a:rPr lang="de-DE" sz="3200" dirty="0">
                <a:solidFill>
                  <a:srgbClr val="000000"/>
                </a:solidFill>
              </a:rPr>
              <a:t> mit Demenz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094479"/>
            <a:ext cx="10008000" cy="9245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287639" y="1362960"/>
            <a:ext cx="9288000" cy="13518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420E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1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1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Both"/>
              <a:tabLst/>
              <a:defRPr sz="1800"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Wie repräsentiere ich (m)eine Disziplin/ Profession/ Aufgaben?</a:t>
            </a:r>
          </a:p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endParaRPr lang="de-DE" sz="400" b="1" dirty="0"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r>
              <a:rPr lang="de-DE" sz="22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(2) </a:t>
            </a:r>
            <a:r>
              <a:rPr lang="de-DE" sz="2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      </a:t>
            </a:r>
            <a:r>
              <a:rPr lang="de-DE" sz="22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Was benötige ich strukturell? Was hindert mich?</a:t>
            </a:r>
            <a:endParaRPr lang="de-DE" sz="2200" b="1" i="0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11"/>
          <p:cNvSpPr/>
          <p:nvPr/>
        </p:nvSpPr>
        <p:spPr>
          <a:xfrm>
            <a:off x="9324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13/15</a:t>
            </a:r>
          </a:p>
        </p:txBody>
      </p:sp>
      <p:sp>
        <p:nvSpPr>
          <p:cNvPr id="9" name="Rechteck 12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13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hteck 14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Textfeld 15"/>
          <p:cNvSpPr txBox="1"/>
          <p:nvPr/>
        </p:nvSpPr>
        <p:spPr>
          <a:xfrm>
            <a:off x="-2880000" y="3024000"/>
            <a:ext cx="4104000" cy="3096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Freihandform 15"/>
          <p:cNvSpPr/>
          <p:nvPr/>
        </p:nvSpPr>
        <p:spPr>
          <a:xfrm>
            <a:off x="1655999" y="3910960"/>
            <a:ext cx="288000" cy="158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FF0000"/>
          </a:solidFill>
          <a:ln cap="flat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reihandform 13"/>
          <p:cNvSpPr/>
          <p:nvPr/>
        </p:nvSpPr>
        <p:spPr>
          <a:xfrm>
            <a:off x="432000" y="1835999"/>
            <a:ext cx="6192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Wie verstehe ich </a:t>
            </a:r>
            <a:r>
              <a:rPr lang="de-DE" sz="22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Alter(n)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?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684000" y="2304000"/>
            <a:ext cx="6192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Welche Haltung habe ich?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1116000" y="2808000"/>
            <a:ext cx="6192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Welche Theorien benötige ich?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1692000" y="3311999"/>
            <a:ext cx="6192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Welche Methoden setze ich ein?</a:t>
            </a:r>
          </a:p>
        </p:txBody>
      </p:sp>
      <p:sp>
        <p:nvSpPr>
          <p:cNvPr id="18" name="Freihandform 17"/>
          <p:cNvSpPr/>
          <p:nvPr/>
        </p:nvSpPr>
        <p:spPr>
          <a:xfrm>
            <a:off x="2376000" y="3780000"/>
            <a:ext cx="6192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Wie beschreibe ich Grenzen?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2988000" y="4284000"/>
            <a:ext cx="6192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Wie politisiere ich Emergenzen?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3096000" y="4752000"/>
            <a:ext cx="6696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>
                <a:solidFill>
                  <a:srgbClr val="000000"/>
                </a:solidFill>
              </a:defRPr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Wie gelingt Verantwortungstransfer?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386682" y="6473480"/>
            <a:ext cx="3712878" cy="7789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berufsbezogen</a:t>
            </a:r>
            <a:endParaRPr lang="de-DE" sz="22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reihandform 22"/>
          <p:cNvSpPr/>
          <p:nvPr/>
        </p:nvSpPr>
        <p:spPr>
          <a:xfrm>
            <a:off x="5364000" y="6429240"/>
            <a:ext cx="3757121" cy="8067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höchstpersönlich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ts val="1417"/>
              </a:spcAft>
            </a:pPr>
            <a:endParaRPr lang="de-DE"/>
          </a:p>
        </p:txBody>
      </p:sp>
      <p:sp>
        <p:nvSpPr>
          <p:cNvPr id="4" name="Rechteck 4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hteck 5"/>
          <p:cNvSpPr/>
          <p:nvPr/>
        </p:nvSpPr>
        <p:spPr>
          <a:xfrm>
            <a:off x="9324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14/15</a:t>
            </a:r>
          </a:p>
        </p:txBody>
      </p:sp>
      <p:sp>
        <p:nvSpPr>
          <p:cNvPr id="6" name="Rechteck 6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7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8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3999" y="2525039"/>
            <a:ext cx="9071640" cy="34869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75640" y="3311999"/>
            <a:ext cx="3492359" cy="13348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„Wir müssen alles fördern,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was Liebe gedeihen lässt“.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Arno Grün</a:t>
            </a:r>
          </a:p>
        </p:txBody>
      </p:sp>
    </p:spTree>
    <p:extLst>
      <p:ext uri="{BB962C8B-B14F-4D97-AF65-F5344CB8AC3E}">
        <p14:creationId xmlns:p14="http://schemas.microsoft.com/office/powerpoint/2010/main" val="376902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ts val="1417"/>
              </a:spcAft>
            </a:pPr>
            <a:endParaRPr lang="de-DE"/>
          </a:p>
        </p:txBody>
      </p:sp>
      <p:sp>
        <p:nvSpPr>
          <p:cNvPr id="4" name="Titel 4"/>
          <p:cNvSpPr txBox="1">
            <a:spLocks noGrp="1"/>
          </p:cNvSpPr>
          <p:nvPr>
            <p:ph type="title" idx="4294967295"/>
          </p:nvPr>
        </p:nvSpPr>
        <p:spPr>
          <a:xfrm>
            <a:off x="504359" y="157320"/>
            <a:ext cx="9071640" cy="1262160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>
                <a:solidFill>
                  <a:srgbClr val="000000"/>
                </a:solidFill>
              </a:rPr>
              <a:t>Literatur</a:t>
            </a:r>
          </a:p>
        </p:txBody>
      </p:sp>
      <p:sp>
        <p:nvSpPr>
          <p:cNvPr id="5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6"/>
          <p:cNvSpPr/>
          <p:nvPr/>
        </p:nvSpPr>
        <p:spPr>
          <a:xfrm>
            <a:off x="9324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15/15</a:t>
            </a:r>
          </a:p>
        </p:txBody>
      </p:sp>
      <p:sp>
        <p:nvSpPr>
          <p:cNvPr id="7" name="Rechteck 7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8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9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2000" y="1260000"/>
            <a:ext cx="9000000" cy="630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Alheit, Peter (2003): Biografizität. In: Bohnsack, Ralf; Marotzki, Wener; Meuser, Michael (Hrsg.): Hauptbegriffe qualitativer Sozialforschung. Opladen: Verlag Leske &amp; Budrich. Seite 25.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BMFSFJ (2002/2010/2017): Vierter, sechster und siebter Bericht zur Lage der älteren Generation. Berlin.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Böhnisch, Lothar (2013): Sozialpädagogik der Lebensalter. Weinheim &amp; Basel: Beltz-Juventa-Verlag.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Böhnisch, Lothar; Schröer, Wolfgang; Lenz, Karl (2009): Sozialisation und Bewältigung. Weinheim &amp; München: Verlag Juventa.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DGPPN (2008): Demenzerkrankungen. Ein kaum lösbares Problem für die alternde Gesellschaft. Bonn: UKB.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Erikson, Erik H. (1989): Identität und Lebenszyklus. Frankfurt a.M.: Suhrkamp-Verlag.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Hanses, Andreas (2010): Biographisches Wissen. Heuristische Optionen in Spannungsfeld zwischen diskursiver und lokaler Wissensarten. In: Griese, Birgit (Hrsg.): Subjekt, Identität, Person? Wiesbaden: Verlag für Sozialwissenschaften. Seiten 251-269.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Hanses, Andreas (2011): Biographische Diagnostik in der Sozialen Arbeit. In: Jüttemann, Gerd (Hrsg.): Biographische Diagnostik. Lengerich: Pabst-Verlag. Seiten 275-282.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Hille, Michel (2010): Lebensläufe. Bioraphische Portraits von Menschen mit Demenz. Bischofswerda: Volkssolidarität Kreisverband Bautzen.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Hille, Michel (2011): Die Produktivität des Erduldens. Dresden: Technische Universität Dresden.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Hille, Michel (2013): Grundbedingungen für generationenübergreifende Arbeit. Tagungsscript. Chemnitz: Solaris.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Keil, Annelie (2011): Auf brüchigem Boden Land gewinnen. Gütersloh: Kösel-Verlag.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Keil, Annelie (2017): Wenn die Organe ihr Schweigen brechen und die Seele streikt. München: Goldmann-Verlag.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Kraus, Sibylle &amp; Zippel, Christian (2011): Soziale Arbeit für alte Menschen. Frankfurt a.M.: Mabuse-Verlag.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Kruse, Andreas (2007/2017): Das letzte Lebensjahr. Stuttgart: Verlag Kohlhammer.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Kruse, Andreas (2011): Kreativität im Alter. Heidelberg: Universitätsverlag Winter.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Lehr, Ursula (1979): Interventionsgerontologie. Darmstadt: Verlag Dietrich Steinkopf.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Lüscher, Kurt (2013): Generationen, Generationenbeziheungen, Generationenpolitik. Bern: Schweizerische Akademie der Geistes- und Sozialwissenschaften.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Nigg, Bernhard; Steidl, Siegfried (2005): Gerontologie, Geriatrie und Gerontopsychiatrie. Wien: Verlag Facultas.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Preis, Wolfgang (2001): Grundlagen der integrativen Fallbearbeitung. Aus der Reihe: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Professionelles Handeln in der Sozialen Arbeit. Berlin: Rabenstück-Verlag.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Preis, Wolfgang (2002): Sozialräumlicher Kontext Sozialer Arbeit. Aus der Reihe: Professionelles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Handeln in der Sozialen Arbeit. Berlin: Rabenstück-Verlag.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RKI (2015): Gesundheit in Deutschland. Berlin: RKI.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Schröer, Hubertus (2007): Miteinander sprechen. Dialog zwischen Generationen und Kulturen. München: Institut für interkulturelle Qualitätsentwicklung.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Stanjek, Karl (Hrsg.) (2009): Sozialwissenschaften. Witzenhausen: Verlag Gustav Fischer.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Wahl, Hans-Werner &amp; Heyl, Vera (2004): Gerontologie. Einführung und Geschichte. Stuttgart: Verlag Kohlhammer.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Wedler, Barbara (2015): Wie entsteht Gewalt(igkeit)? Beitrag zur Tagung burnout und Gewalt in der Pflege. Mittweida: Hochschule Mittweida.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32000" y="468000"/>
            <a:ext cx="914400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504359" y="753858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Exkurs Demenz und Intergenerativität I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094479"/>
            <a:ext cx="9576000" cy="9245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2000" y="1728000"/>
            <a:ext cx="2951999" cy="1584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Aktives Suchen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und Finden von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Kraftzentren</a:t>
            </a:r>
          </a:p>
        </p:txBody>
      </p:sp>
      <p:sp>
        <p:nvSpPr>
          <p:cNvPr id="8" name="Textfeld 10"/>
          <p:cNvSpPr txBox="1"/>
          <p:nvPr/>
        </p:nvSpPr>
        <p:spPr>
          <a:xfrm>
            <a:off x="3528000" y="3237480"/>
            <a:ext cx="2951999" cy="19825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1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 </a:t>
            </a:r>
          </a:p>
        </p:txBody>
      </p:sp>
      <p:sp>
        <p:nvSpPr>
          <p:cNvPr id="9" name="Rechteck 13"/>
          <p:cNvSpPr/>
          <p:nvPr/>
        </p:nvSpPr>
        <p:spPr>
          <a:xfrm>
            <a:off x="9324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Zu1</a:t>
            </a:r>
            <a:endParaRPr lang="de-DE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25"/>
          <p:cNvSpPr/>
          <p:nvPr/>
        </p:nvSpPr>
        <p:spPr>
          <a:xfrm>
            <a:off x="1512000" y="3564000"/>
            <a:ext cx="6912000" cy="1440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108000" tIns="63000" rIns="108000" bIns="63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INTERGENERATIVITÄT als Zusammenspiel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der Emergenzen, Sinnhorizonte und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Kulturen aller Generativitäten und Diversitäten</a:t>
            </a:r>
          </a:p>
        </p:txBody>
      </p:sp>
      <p:sp>
        <p:nvSpPr>
          <p:cNvPr id="11" name="Rechteck 31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Rechteck 32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Rechteck 33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Rechteck 6"/>
          <p:cNvSpPr/>
          <p:nvPr/>
        </p:nvSpPr>
        <p:spPr>
          <a:xfrm>
            <a:off x="3528360" y="1728360"/>
            <a:ext cx="2951999" cy="1584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Solidisierung durch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teilende Dynamiken =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Solidarität</a:t>
            </a:r>
          </a:p>
        </p:txBody>
      </p:sp>
      <p:sp>
        <p:nvSpPr>
          <p:cNvPr id="15" name="Rechteck 6"/>
          <p:cNvSpPr/>
          <p:nvPr/>
        </p:nvSpPr>
        <p:spPr>
          <a:xfrm>
            <a:off x="6624719" y="1728719"/>
            <a:ext cx="2951999" cy="1584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Vergewisserung durch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individuell-kollektive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Leitwerte</a:t>
            </a:r>
          </a:p>
        </p:txBody>
      </p:sp>
      <p:sp>
        <p:nvSpPr>
          <p:cNvPr id="16" name="Rechteck 6"/>
          <p:cNvSpPr/>
          <p:nvPr/>
        </p:nvSpPr>
        <p:spPr>
          <a:xfrm>
            <a:off x="432000" y="5220000"/>
            <a:ext cx="2951999" cy="1584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Kraftfeld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Kontinuität</a:t>
            </a:r>
          </a:p>
        </p:txBody>
      </p:sp>
      <p:sp>
        <p:nvSpPr>
          <p:cNvPr id="17" name="Rechteck 6"/>
          <p:cNvSpPr/>
          <p:nvPr/>
        </p:nvSpPr>
        <p:spPr>
          <a:xfrm>
            <a:off x="3528000" y="5220000"/>
            <a:ext cx="2951999" cy="1584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Kraftfeld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Zeit</a:t>
            </a:r>
          </a:p>
        </p:txBody>
      </p:sp>
      <p:sp>
        <p:nvSpPr>
          <p:cNvPr id="18" name="Rechteck 6"/>
          <p:cNvSpPr/>
          <p:nvPr/>
        </p:nvSpPr>
        <p:spPr>
          <a:xfrm>
            <a:off x="6623999" y="5220000"/>
            <a:ext cx="2951999" cy="1584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Kraftfeld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Kompetenz</a:t>
            </a:r>
          </a:p>
        </p:txBody>
      </p:sp>
      <p:sp>
        <p:nvSpPr>
          <p:cNvPr id="19" name="Gerader Verbinder 18"/>
          <p:cNvSpPr/>
          <p:nvPr/>
        </p:nvSpPr>
        <p:spPr>
          <a:xfrm>
            <a:off x="1512000" y="3311999"/>
            <a:ext cx="360" cy="190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Gerader Verbinder 19"/>
          <p:cNvSpPr/>
          <p:nvPr/>
        </p:nvSpPr>
        <p:spPr>
          <a:xfrm>
            <a:off x="8352000" y="3312720"/>
            <a:ext cx="360" cy="190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Gerader Verbinder 20"/>
          <p:cNvSpPr/>
          <p:nvPr/>
        </p:nvSpPr>
        <p:spPr>
          <a:xfrm>
            <a:off x="3384000" y="2520000"/>
            <a:ext cx="14436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Gerader Verbinder 21"/>
          <p:cNvSpPr/>
          <p:nvPr/>
        </p:nvSpPr>
        <p:spPr>
          <a:xfrm>
            <a:off x="6480360" y="2520000"/>
            <a:ext cx="14436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Gerader Verbinder 22"/>
          <p:cNvSpPr/>
          <p:nvPr/>
        </p:nvSpPr>
        <p:spPr>
          <a:xfrm>
            <a:off x="6480000" y="5976000"/>
            <a:ext cx="14436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Gerader Verbinder 23"/>
          <p:cNvSpPr/>
          <p:nvPr/>
        </p:nvSpPr>
        <p:spPr>
          <a:xfrm>
            <a:off x="3384000" y="5976000"/>
            <a:ext cx="14436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Textfeld 13"/>
          <p:cNvSpPr txBox="1"/>
          <p:nvPr/>
        </p:nvSpPr>
        <p:spPr>
          <a:xfrm>
            <a:off x="216000" y="7200000"/>
            <a:ext cx="4840200" cy="289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r>
              <a:rPr lang="de-DE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(Vgl. Lüscher 2012, Hille 2012, Schröer 2007, Kruse 2017 et al.)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32000" y="468000"/>
            <a:ext cx="914400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504359" y="753858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Exkurs Intergenerativität und Demenz II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84000" y="2022840"/>
            <a:ext cx="9576000" cy="9245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432000" y="2412000"/>
            <a:ext cx="4752000" cy="1965600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erkennt Grenzen (an)!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macht Möglichkeiten sehend!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</a:t>
            </a: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stiftet Natalität!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erschließt Sorgemotive!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vermittelt zwischen Leben und Tod!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bilanziert und ordnet!</a:t>
            </a:r>
          </a:p>
        </p:txBody>
      </p:sp>
      <p:sp>
        <p:nvSpPr>
          <p:cNvPr id="8" name="Rechteck 11"/>
          <p:cNvSpPr/>
          <p:nvPr/>
        </p:nvSpPr>
        <p:spPr>
          <a:xfrm>
            <a:off x="932076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zu2</a:t>
            </a:r>
            <a:endParaRPr lang="de-DE" sz="16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12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13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hteck 14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1840" y="1825920"/>
            <a:ext cx="5798160" cy="406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Intergenerativität entfaltet Würde und...</a:t>
            </a:r>
          </a:p>
        </p:txBody>
      </p:sp>
      <p:sp>
        <p:nvSpPr>
          <p:cNvPr id="13" name="Freihandform 13"/>
          <p:cNvSpPr/>
          <p:nvPr/>
        </p:nvSpPr>
        <p:spPr>
          <a:xfrm>
            <a:off x="451799" y="4738680"/>
            <a:ext cx="2891159" cy="2533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Sich für Andere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ergreifen: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Geben</a:t>
            </a:r>
          </a:p>
        </p:txBody>
      </p:sp>
      <p:sp>
        <p:nvSpPr>
          <p:cNvPr id="14" name="Textfeld 16"/>
          <p:cNvSpPr txBox="1"/>
          <p:nvPr/>
        </p:nvSpPr>
        <p:spPr>
          <a:xfrm>
            <a:off x="5508000" y="1879560"/>
            <a:ext cx="4248000" cy="1036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Wesentlich: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Öffentlicher Sorge- und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Gerechtigkeitsdiskurs</a:t>
            </a:r>
          </a:p>
        </p:txBody>
      </p:sp>
      <p:sp>
        <p:nvSpPr>
          <p:cNvPr id="15" name="Gerader Verbinder 19"/>
          <p:cNvSpPr/>
          <p:nvPr/>
        </p:nvSpPr>
        <p:spPr>
          <a:xfrm>
            <a:off x="3342600" y="6014879"/>
            <a:ext cx="14436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Gerader Verbinder 20"/>
          <p:cNvSpPr/>
          <p:nvPr/>
        </p:nvSpPr>
        <p:spPr>
          <a:xfrm>
            <a:off x="5363640" y="6192000"/>
            <a:ext cx="14436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reihandform 21"/>
          <p:cNvSpPr/>
          <p:nvPr/>
        </p:nvSpPr>
        <p:spPr>
          <a:xfrm>
            <a:off x="5544000" y="1728000"/>
            <a:ext cx="4104000" cy="1440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noFill/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Textfeld 13"/>
          <p:cNvSpPr txBox="1"/>
          <p:nvPr/>
        </p:nvSpPr>
        <p:spPr>
          <a:xfrm>
            <a:off x="216000" y="7198920"/>
            <a:ext cx="4840200" cy="289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r>
              <a:rPr lang="de-DE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(Kruse 2017 et al.)</a:t>
            </a:r>
          </a:p>
        </p:txBody>
      </p:sp>
      <p:sp>
        <p:nvSpPr>
          <p:cNvPr id="19" name="Textfeld 23"/>
          <p:cNvSpPr txBox="1"/>
          <p:nvPr/>
        </p:nvSpPr>
        <p:spPr>
          <a:xfrm>
            <a:off x="5328000" y="3679559"/>
            <a:ext cx="4608000" cy="1036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WERTSCHÖPFUNG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durch Intergenerativität</a:t>
            </a:r>
          </a:p>
        </p:txBody>
      </p:sp>
      <p:sp>
        <p:nvSpPr>
          <p:cNvPr id="20" name="Freihandform 15"/>
          <p:cNvSpPr/>
          <p:nvPr/>
        </p:nvSpPr>
        <p:spPr>
          <a:xfrm>
            <a:off x="7523999" y="3168000"/>
            <a:ext cx="288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reihandform 26"/>
          <p:cNvSpPr/>
          <p:nvPr/>
        </p:nvSpPr>
        <p:spPr>
          <a:xfrm>
            <a:off x="6360120" y="4723559"/>
            <a:ext cx="2725200" cy="25333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Das Gemeinsame suchen: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Teilen</a:t>
            </a:r>
          </a:p>
        </p:txBody>
      </p:sp>
      <p:sp>
        <p:nvSpPr>
          <p:cNvPr id="22" name="Freihandform 27"/>
          <p:cNvSpPr/>
          <p:nvPr/>
        </p:nvSpPr>
        <p:spPr>
          <a:xfrm>
            <a:off x="3486600" y="4738680"/>
            <a:ext cx="2738519" cy="25182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Seine Mitmenschenverpflichten: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Nehmen</a:t>
            </a:r>
          </a:p>
        </p:txBody>
      </p:sp>
      <p:sp>
        <p:nvSpPr>
          <p:cNvPr id="23" name="Gerader Verbinder 28"/>
          <p:cNvSpPr/>
          <p:nvPr/>
        </p:nvSpPr>
        <p:spPr>
          <a:xfrm>
            <a:off x="6225480" y="6014879"/>
            <a:ext cx="14436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72000" cap="flat">
            <a:solidFill>
              <a:srgbClr val="0066CC"/>
            </a:solidFill>
            <a:prstDash val="solid"/>
            <a:miter/>
          </a:ln>
        </p:spPr>
        <p:txBody>
          <a:bodyPr vert="horz" wrap="square" lIns="126000" tIns="81000" rIns="126000" bIns="81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 anchorCtr="0">
            <a:spAutoFit/>
          </a:bodyPr>
          <a:lstStyle/>
          <a:p>
            <a:pPr lvl="0" algn="l"/>
            <a:r>
              <a:rPr lang="de-DE" sz="3200">
                <a:solidFill>
                  <a:srgbClr val="000000"/>
                </a:solidFill>
              </a:rPr>
              <a:t> Vortragsstruktur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1988639"/>
            <a:ext cx="9576000" cy="4837320"/>
          </a:xfrm>
        </p:spPr>
        <p:txBody>
          <a:bodyPr anchor="ctr">
            <a:spAutoFit/>
          </a:bodyPr>
          <a:lstStyle/>
          <a:p>
            <a:pPr lvl="0" algn="l">
              <a:spcAft>
                <a:spcPts val="71"/>
              </a:spcAft>
            </a:pPr>
            <a:endParaRPr lang="de-DE" sz="2200" dirty="0"/>
          </a:p>
          <a:p>
            <a:pPr lvl="0" algn="l"/>
            <a:r>
              <a:rPr lang="de-DE" sz="2200" dirty="0"/>
              <a:t>1.1		Demenz und das „</a:t>
            </a:r>
            <a:r>
              <a:rPr lang="de-DE" sz="2200" u="sng" dirty="0"/>
              <a:t>Werden</a:t>
            </a:r>
            <a:r>
              <a:rPr lang="de-DE" sz="2200" dirty="0"/>
              <a:t> im Vergehen“    </a:t>
            </a:r>
          </a:p>
          <a:p>
            <a:pPr lvl="0" algn="l">
              <a:spcAft>
                <a:spcPts val="71"/>
              </a:spcAft>
            </a:pPr>
            <a:r>
              <a:rPr lang="de-DE" sz="2200" dirty="0"/>
              <a:t>1.2 		Eine Zeitdiagnose zu Alter, Demenz und Endlichkeit    </a:t>
            </a:r>
          </a:p>
          <a:p>
            <a:pPr lvl="0" algn="l"/>
            <a:r>
              <a:rPr lang="de-DE" sz="2200" dirty="0"/>
              <a:t>    </a:t>
            </a:r>
          </a:p>
          <a:p>
            <a:pPr lvl="0" algn="l"/>
            <a:endParaRPr lang="de-DE" sz="2200" dirty="0"/>
          </a:p>
          <a:p>
            <a:pPr lvl="0" algn="l"/>
            <a:r>
              <a:rPr lang="de-DE" sz="2200" dirty="0"/>
              <a:t>2.1</a:t>
            </a:r>
            <a:r>
              <a:rPr lang="de-DE" sz="2200" b="1" dirty="0"/>
              <a:t>		</a:t>
            </a:r>
            <a:r>
              <a:rPr lang="de-DE" sz="2200" dirty="0"/>
              <a:t>Entwicklungsaufgaben von Menschen mit Demenz</a:t>
            </a:r>
          </a:p>
          <a:p>
            <a:pPr lvl="0" algn="l"/>
            <a:r>
              <a:rPr lang="de-DE" sz="2200" dirty="0"/>
              <a:t>2.2		Und wie gelingt die Krankheitsbewältigung?</a:t>
            </a:r>
          </a:p>
          <a:p>
            <a:pPr lvl="0" algn="l"/>
            <a:endParaRPr lang="de-DE" sz="2200" dirty="0"/>
          </a:p>
          <a:p>
            <a:pPr lvl="0" algn="l"/>
            <a:r>
              <a:rPr lang="de-DE" sz="2200" b="1" dirty="0"/>
              <a:t>		</a:t>
            </a:r>
          </a:p>
          <a:p>
            <a:pPr lvl="0" algn="l">
              <a:lnSpc>
                <a:spcPct val="150000"/>
              </a:lnSpc>
            </a:pPr>
            <a:endParaRPr lang="de-DE" sz="2200" b="1" dirty="0"/>
          </a:p>
        </p:txBody>
      </p:sp>
      <p:sp>
        <p:nvSpPr>
          <p:cNvPr id="4" name="Textfeld 6"/>
          <p:cNvSpPr txBox="1"/>
          <p:nvPr/>
        </p:nvSpPr>
        <p:spPr>
          <a:xfrm>
            <a:off x="421560" y="1692000"/>
            <a:ext cx="9226440" cy="517319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square" lIns="0" tIns="0" rIns="0" bIns="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1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	 	</a:t>
            </a:r>
            <a:r>
              <a:rPr lang="de-DE" sz="22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Demenz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in unserer Gesellschaft - Zentrale Zugänge</a:t>
            </a:r>
          </a:p>
        </p:txBody>
      </p:sp>
      <p:sp>
        <p:nvSpPr>
          <p:cNvPr id="5" name="Rechteck 7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8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2/15</a:t>
            </a:r>
          </a:p>
        </p:txBody>
      </p:sp>
      <p:sp>
        <p:nvSpPr>
          <p:cNvPr id="7" name="Rechteck 9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10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11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Textfeld 6"/>
          <p:cNvSpPr txBox="1"/>
          <p:nvPr/>
        </p:nvSpPr>
        <p:spPr>
          <a:xfrm>
            <a:off x="421920" y="3636359"/>
            <a:ext cx="9226080" cy="517319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square" lIns="0" tIns="0" rIns="0" bIns="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2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	 	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Vollendung als</a:t>
            </a:r>
            <a:r>
              <a:rPr lang="de-DE" sz="2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zentrale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Entwicklungsaufgabe </a:t>
            </a:r>
          </a:p>
        </p:txBody>
      </p:sp>
      <p:sp>
        <p:nvSpPr>
          <p:cNvPr id="11" name="Textfeld 6"/>
          <p:cNvSpPr txBox="1"/>
          <p:nvPr/>
        </p:nvSpPr>
        <p:spPr>
          <a:xfrm>
            <a:off x="422280" y="5544720"/>
            <a:ext cx="9225720" cy="517319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square" lIns="0" tIns="0" rIns="0" bIns="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3</a:t>
            </a: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	 	</a:t>
            </a: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Haltung, Theorie und Methodik als Schlüssel</a:t>
            </a:r>
          </a:p>
        </p:txBody>
      </p:sp>
      <p:sp>
        <p:nvSpPr>
          <p:cNvPr id="12" name="Textfeld 6"/>
          <p:cNvSpPr txBox="1"/>
          <p:nvPr/>
        </p:nvSpPr>
        <p:spPr>
          <a:xfrm>
            <a:off x="422640" y="6661080"/>
            <a:ext cx="9225360" cy="517319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square" lIns="0" tIns="0" rIns="0" bIns="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4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	 	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Fragen zur Expertise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8"/>
          <p:cNvSpPr/>
          <p:nvPr/>
        </p:nvSpPr>
        <p:spPr>
          <a:xfrm>
            <a:off x="8352000" y="3693240"/>
            <a:ext cx="1296000" cy="357875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753497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1.1	Demenz und das „</a:t>
            </a:r>
            <a:r>
              <a:rPr lang="de-DE" sz="3200" u="sng" dirty="0">
                <a:solidFill>
                  <a:srgbClr val="000000"/>
                </a:solidFill>
              </a:rPr>
              <a:t>Werden</a:t>
            </a:r>
            <a:r>
              <a:rPr lang="de-DE" sz="3200" dirty="0">
                <a:solidFill>
                  <a:srgbClr val="000000"/>
                </a:solidFill>
              </a:rPr>
              <a:t> im Vergehen“</a:t>
            </a:r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801720"/>
            <a:ext cx="9576000" cy="10815840"/>
          </a:xfrm>
        </p:spPr>
        <p:txBody>
          <a:bodyPr anchor="ctr">
            <a:spAutoFit/>
          </a:bodyPr>
          <a:lstStyle/>
          <a:p>
            <a:pPr lvl="0" algn="l">
              <a:spcAft>
                <a:spcPts val="71"/>
              </a:spcAft>
            </a:pPr>
            <a:endParaRPr lang="de-DE" sz="2400" b="1" dirty="0"/>
          </a:p>
          <a:p>
            <a:pPr lvl="0" algn="l">
              <a:spcAft>
                <a:spcPts val="71"/>
              </a:spcAft>
            </a:pPr>
            <a:endParaRPr lang="de-DE" sz="2400" b="1" dirty="0"/>
          </a:p>
          <a:p>
            <a:pPr lvl="0" algn="l">
              <a:spcAft>
                <a:spcPts val="71"/>
              </a:spcAft>
            </a:pPr>
            <a:r>
              <a:rPr lang="de-DE" sz="2200" b="1" dirty="0"/>
              <a:t>	</a:t>
            </a:r>
          </a:p>
          <a:p>
            <a:pPr lvl="0" algn="l"/>
            <a:r>
              <a:rPr lang="de-DE" sz="2400" dirty="0"/>
              <a:t> </a:t>
            </a:r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</p:txBody>
      </p:sp>
      <p:sp>
        <p:nvSpPr>
          <p:cNvPr id="5" name="Rechteck 3"/>
          <p:cNvSpPr/>
          <p:nvPr/>
        </p:nvSpPr>
        <p:spPr>
          <a:xfrm>
            <a:off x="432000" y="468000"/>
            <a:ext cx="914364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7"/>
          <p:cNvSpPr/>
          <p:nvPr/>
        </p:nvSpPr>
        <p:spPr>
          <a:xfrm>
            <a:off x="432000" y="5573520"/>
            <a:ext cx="8568000" cy="17154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9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11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3/15</a:t>
            </a:r>
          </a:p>
        </p:txBody>
      </p:sp>
      <p:sp>
        <p:nvSpPr>
          <p:cNvPr id="9" name="Rechteck 12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13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hteck 14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Textfeld 5"/>
          <p:cNvSpPr txBox="1"/>
          <p:nvPr/>
        </p:nvSpPr>
        <p:spPr>
          <a:xfrm>
            <a:off x="432000" y="1655999"/>
            <a:ext cx="9072000" cy="1800000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Demenz als Alter(n)</a:t>
            </a:r>
            <a:r>
              <a:rPr lang="de-DE" sz="2200" b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sphänomen</a:t>
            </a:r>
            <a:r>
              <a:rPr lang="de-DE" sz="22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: „Schlüssel“ </a:t>
            </a:r>
            <a:r>
              <a:rPr lang="de-DE" sz="10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(Kruse 2017, 2011, 2017; DGPPN 2008 et al.)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0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1.	Demenz im Alter(n) und das „Werden“	&gt; </a:t>
            </a:r>
            <a:r>
              <a:rPr lang="de-DE" sz="2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Gewordenheit</a:t>
            </a:r>
            <a:endParaRPr lang="de-DE" sz="22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2. 	Demenz im Alter(n) </a:t>
            </a:r>
            <a:r>
              <a:rPr lang="de-DE" sz="22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und das 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„Vergehen“	&gt; Endlichkeit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3.	Demenz im Alter(n) und die „Hilflosigkeit“	&gt; Abhängigkeit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4. 	Demenz im Alter(n) und das „Leiden“		&gt; Begrenzung</a:t>
            </a:r>
          </a:p>
        </p:txBody>
      </p:sp>
      <p:sp>
        <p:nvSpPr>
          <p:cNvPr id="13" name="Textfeld 5"/>
          <p:cNvSpPr txBox="1"/>
          <p:nvPr/>
        </p:nvSpPr>
        <p:spPr>
          <a:xfrm>
            <a:off x="-6408000" y="2951999"/>
            <a:ext cx="8568000" cy="2088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reihandform 15"/>
          <p:cNvSpPr/>
          <p:nvPr/>
        </p:nvSpPr>
        <p:spPr>
          <a:xfrm>
            <a:off x="3960000" y="3456000"/>
            <a:ext cx="288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Textfeld 15"/>
          <p:cNvSpPr txBox="1"/>
          <p:nvPr/>
        </p:nvSpPr>
        <p:spPr>
          <a:xfrm>
            <a:off x="3168000" y="4031999"/>
            <a:ext cx="8208000" cy="721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Mit welchem Bewusstsein                                                       begegnen wir </a:t>
            </a:r>
            <a:r>
              <a:rPr lang="de-DE" sz="22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Demenz im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Alter(n)?</a:t>
            </a:r>
          </a:p>
        </p:txBody>
      </p:sp>
      <p:sp>
        <p:nvSpPr>
          <p:cNvPr id="16" name="Rechteck 5"/>
          <p:cNvSpPr/>
          <p:nvPr/>
        </p:nvSpPr>
        <p:spPr>
          <a:xfrm>
            <a:off x="3240000" y="5128919"/>
            <a:ext cx="4968000" cy="540000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Selbstständigkeit</a:t>
            </a:r>
          </a:p>
        </p:txBody>
      </p:sp>
      <p:sp>
        <p:nvSpPr>
          <p:cNvPr id="17" name="Rechteck 5"/>
          <p:cNvSpPr/>
          <p:nvPr/>
        </p:nvSpPr>
        <p:spPr>
          <a:xfrm>
            <a:off x="3240000" y="6748920"/>
            <a:ext cx="4968000" cy="540000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Bewusst angenommene Abhängigkeit</a:t>
            </a:r>
          </a:p>
        </p:txBody>
      </p:sp>
      <p:sp>
        <p:nvSpPr>
          <p:cNvPr id="18" name="Rechteck 5"/>
          <p:cNvSpPr/>
          <p:nvPr/>
        </p:nvSpPr>
        <p:spPr>
          <a:xfrm>
            <a:off x="3240000" y="6208920"/>
            <a:ext cx="4968000" cy="540000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Fremdverantwortung</a:t>
            </a:r>
          </a:p>
        </p:txBody>
      </p:sp>
      <p:sp>
        <p:nvSpPr>
          <p:cNvPr id="19" name="Rechteck 5"/>
          <p:cNvSpPr/>
          <p:nvPr/>
        </p:nvSpPr>
        <p:spPr>
          <a:xfrm>
            <a:off x="3240000" y="5668919"/>
            <a:ext cx="4968000" cy="540000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Selbstverantwortung</a:t>
            </a:r>
          </a:p>
        </p:txBody>
      </p:sp>
      <p:sp>
        <p:nvSpPr>
          <p:cNvPr id="20" name="Rechteck 9"/>
          <p:cNvSpPr/>
          <p:nvPr/>
        </p:nvSpPr>
        <p:spPr>
          <a:xfrm rot="5397000">
            <a:off x="7596834" y="4643984"/>
            <a:ext cx="2736000" cy="79128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Altern = Fähig-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werden zum Leiden</a:t>
            </a:r>
          </a:p>
        </p:txBody>
      </p:sp>
      <p:pic>
        <p:nvPicPr>
          <p:cNvPr id="21" name="Grafik 2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3623760"/>
            <a:ext cx="2446200" cy="36543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753497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1.1	Demenz und das „</a:t>
            </a:r>
            <a:r>
              <a:rPr lang="de-DE" sz="3200" u="sng" dirty="0">
                <a:solidFill>
                  <a:srgbClr val="000000"/>
                </a:solidFill>
              </a:rPr>
              <a:t>Werden</a:t>
            </a:r>
            <a:r>
              <a:rPr lang="de-DE" sz="3200" dirty="0">
                <a:solidFill>
                  <a:srgbClr val="000000"/>
                </a:solidFill>
              </a:rPr>
              <a:t> im Vergehen“</a:t>
            </a:r>
          </a:p>
        </p:txBody>
      </p:sp>
      <p:sp>
        <p:nvSpPr>
          <p:cNvPr id="3" name="Rechteck 2"/>
          <p:cNvSpPr/>
          <p:nvPr/>
        </p:nvSpPr>
        <p:spPr>
          <a:xfrm>
            <a:off x="432000" y="468000"/>
            <a:ext cx="914364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chteck 8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hteck 9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4/15</a:t>
            </a:r>
          </a:p>
        </p:txBody>
      </p:sp>
      <p:sp>
        <p:nvSpPr>
          <p:cNvPr id="6" name="Rechteck 10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11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12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9"/>
          <p:cNvSpPr/>
          <p:nvPr/>
        </p:nvSpPr>
        <p:spPr>
          <a:xfrm>
            <a:off x="432000" y="1980000"/>
            <a:ext cx="2736000" cy="756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Suche nach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Vollendung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3636000" y="1980000"/>
            <a:ext cx="2736000" cy="756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Suche nach dem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Ziel</a:t>
            </a:r>
          </a:p>
        </p:txBody>
      </p:sp>
      <p:sp>
        <p:nvSpPr>
          <p:cNvPr id="11" name="Rechteck 9"/>
          <p:cNvSpPr/>
          <p:nvPr/>
        </p:nvSpPr>
        <p:spPr>
          <a:xfrm>
            <a:off x="6840000" y="1980000"/>
            <a:ext cx="2736000" cy="756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Suche nach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Halt</a:t>
            </a:r>
          </a:p>
        </p:txBody>
      </p:sp>
      <p:sp>
        <p:nvSpPr>
          <p:cNvPr id="12" name="Rechteck 9"/>
          <p:cNvSpPr/>
          <p:nvPr/>
        </p:nvSpPr>
        <p:spPr>
          <a:xfrm>
            <a:off x="468000" y="3996000"/>
            <a:ext cx="2736000" cy="756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Aktualisierung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des Selbst</a:t>
            </a:r>
          </a:p>
        </p:txBody>
      </p:sp>
      <p:sp>
        <p:nvSpPr>
          <p:cNvPr id="13" name="Rechteck 9"/>
          <p:cNvSpPr/>
          <p:nvPr/>
        </p:nvSpPr>
        <p:spPr>
          <a:xfrm>
            <a:off x="3671999" y="3996359"/>
            <a:ext cx="2736000" cy="756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Arrangement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mit dem Tod</a:t>
            </a:r>
          </a:p>
        </p:txBody>
      </p:sp>
      <p:sp>
        <p:nvSpPr>
          <p:cNvPr id="14" name="Rechteck 9"/>
          <p:cNvSpPr/>
          <p:nvPr/>
        </p:nvSpPr>
        <p:spPr>
          <a:xfrm>
            <a:off x="6840000" y="3996359"/>
            <a:ext cx="2736000" cy="756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Vergewisserung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in der Mitwelt</a:t>
            </a:r>
          </a:p>
        </p:txBody>
      </p:sp>
      <p:sp>
        <p:nvSpPr>
          <p:cNvPr id="15" name="Textfeld 5"/>
          <p:cNvSpPr txBox="1"/>
          <p:nvPr/>
        </p:nvSpPr>
        <p:spPr>
          <a:xfrm>
            <a:off x="576000" y="3168000"/>
            <a:ext cx="2448000" cy="1152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Wer bin ich?</a:t>
            </a:r>
          </a:p>
        </p:txBody>
      </p:sp>
      <p:sp>
        <p:nvSpPr>
          <p:cNvPr id="16" name="Textfeld 5"/>
          <p:cNvSpPr txBox="1"/>
          <p:nvPr/>
        </p:nvSpPr>
        <p:spPr>
          <a:xfrm>
            <a:off x="6840000" y="3168000"/>
            <a:ext cx="2736000" cy="1152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Wer seid Ihr?</a:t>
            </a:r>
          </a:p>
        </p:txBody>
      </p:sp>
      <p:sp>
        <p:nvSpPr>
          <p:cNvPr id="17" name="Freihandform 15"/>
          <p:cNvSpPr/>
          <p:nvPr/>
        </p:nvSpPr>
        <p:spPr>
          <a:xfrm>
            <a:off x="1620360" y="273600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Freihandform 15"/>
          <p:cNvSpPr/>
          <p:nvPr/>
        </p:nvSpPr>
        <p:spPr>
          <a:xfrm>
            <a:off x="1620720" y="356436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Freihandform 15"/>
          <p:cNvSpPr/>
          <p:nvPr/>
        </p:nvSpPr>
        <p:spPr>
          <a:xfrm>
            <a:off x="4860720" y="273636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Freihandform 15"/>
          <p:cNvSpPr/>
          <p:nvPr/>
        </p:nvSpPr>
        <p:spPr>
          <a:xfrm>
            <a:off x="8065079" y="273672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reihandform 15"/>
          <p:cNvSpPr/>
          <p:nvPr/>
        </p:nvSpPr>
        <p:spPr>
          <a:xfrm>
            <a:off x="8065079" y="356472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reihandform 15"/>
          <p:cNvSpPr/>
          <p:nvPr/>
        </p:nvSpPr>
        <p:spPr>
          <a:xfrm>
            <a:off x="4861080" y="356472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Textfeld 13"/>
          <p:cNvSpPr txBox="1"/>
          <p:nvPr/>
        </p:nvSpPr>
        <p:spPr>
          <a:xfrm>
            <a:off x="216000" y="7200000"/>
            <a:ext cx="4840200" cy="289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r>
              <a:rPr lang="de-DE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(Vgl. Kruse 2017, BMFSFJ 2002 et al.)</a:t>
            </a:r>
          </a:p>
        </p:txBody>
      </p:sp>
      <p:sp>
        <p:nvSpPr>
          <p:cNvPr id="24" name="Textfeld 5"/>
          <p:cNvSpPr txBox="1"/>
          <p:nvPr/>
        </p:nvSpPr>
        <p:spPr>
          <a:xfrm>
            <a:off x="3671999" y="5688000"/>
            <a:ext cx="2808000" cy="165599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</a:ln>
        </p:spPr>
        <p:txBody>
          <a:bodyPr vert="horz" wrap="none" lIns="90000" tIns="45000" rIns="90000" bIns="45000" anchor="t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5" name="Textfeld 5"/>
          <p:cNvSpPr txBox="1"/>
          <p:nvPr/>
        </p:nvSpPr>
        <p:spPr>
          <a:xfrm>
            <a:off x="3348720" y="3168000"/>
            <a:ext cx="3347279" cy="1152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Wo muss ich hin?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600000" y="5104440"/>
            <a:ext cx="2951999" cy="727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rgbClr val="FF3333"/>
                </a:solidFill>
              </a:defRPr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GENERATIVITÄT</a:t>
            </a:r>
          </a:p>
        </p:txBody>
      </p:sp>
      <p:sp>
        <p:nvSpPr>
          <p:cNvPr id="27" name="Freihandform 25"/>
          <p:cNvSpPr/>
          <p:nvPr/>
        </p:nvSpPr>
        <p:spPr>
          <a:xfrm>
            <a:off x="1224000" y="5032440"/>
            <a:ext cx="7560000" cy="51155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noFill/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Freihandform 15"/>
          <p:cNvSpPr/>
          <p:nvPr/>
        </p:nvSpPr>
        <p:spPr>
          <a:xfrm>
            <a:off x="4860000" y="4744440"/>
            <a:ext cx="288000" cy="25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9" name="Freihandform 15"/>
          <p:cNvSpPr/>
          <p:nvPr/>
        </p:nvSpPr>
        <p:spPr>
          <a:xfrm>
            <a:off x="8064360" y="4744800"/>
            <a:ext cx="288000" cy="36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0" name="Freihandform 15"/>
          <p:cNvSpPr/>
          <p:nvPr/>
        </p:nvSpPr>
        <p:spPr>
          <a:xfrm>
            <a:off x="1620360" y="4744800"/>
            <a:ext cx="288000" cy="367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507276"/>
            <a:ext cx="9071640" cy="984885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1.2	Eine kritische Zeitdiagnose zu Alter, Demenz </a:t>
            </a:r>
            <a:br>
              <a:rPr lang="de-DE" sz="3200" dirty="0">
                <a:solidFill>
                  <a:srgbClr val="000000"/>
                </a:solidFill>
              </a:rPr>
            </a:br>
            <a:r>
              <a:rPr lang="de-DE" sz="3200" dirty="0">
                <a:solidFill>
                  <a:srgbClr val="000000"/>
                </a:solidFill>
              </a:rPr>
              <a:t>	und Endlichkeit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801720"/>
            <a:ext cx="9576000" cy="10815840"/>
          </a:xfrm>
        </p:spPr>
        <p:txBody>
          <a:bodyPr anchor="ctr">
            <a:spAutoFit/>
          </a:bodyPr>
          <a:lstStyle/>
          <a:p>
            <a:pPr lvl="0" algn="l">
              <a:spcAft>
                <a:spcPts val="71"/>
              </a:spcAft>
            </a:pPr>
            <a:endParaRPr lang="de-DE" sz="2400" b="1" dirty="0"/>
          </a:p>
          <a:p>
            <a:pPr lvl="0" algn="l">
              <a:spcAft>
                <a:spcPts val="71"/>
              </a:spcAft>
            </a:pPr>
            <a:endParaRPr lang="de-DE" sz="2400" b="1" dirty="0"/>
          </a:p>
          <a:p>
            <a:pPr lvl="0" algn="l">
              <a:spcAft>
                <a:spcPts val="71"/>
              </a:spcAft>
            </a:pPr>
            <a:r>
              <a:rPr lang="de-DE" sz="2200" b="1" dirty="0"/>
              <a:t>	</a:t>
            </a:r>
          </a:p>
          <a:p>
            <a:pPr lvl="0" algn="l"/>
            <a:r>
              <a:rPr lang="de-DE" sz="2400" dirty="0"/>
              <a:t> </a:t>
            </a:r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  <a:p>
            <a:pPr lvl="0" algn="l"/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432000" y="468000"/>
            <a:ext cx="914364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hteck 7"/>
          <p:cNvSpPr/>
          <p:nvPr/>
        </p:nvSpPr>
        <p:spPr>
          <a:xfrm>
            <a:off x="432000" y="5573520"/>
            <a:ext cx="8568000" cy="17154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9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11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5/15</a:t>
            </a:r>
          </a:p>
        </p:txBody>
      </p:sp>
      <p:sp>
        <p:nvSpPr>
          <p:cNvPr id="8" name="Rechteck 12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13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14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Textfeld 5"/>
          <p:cNvSpPr txBox="1"/>
          <p:nvPr/>
        </p:nvSpPr>
        <p:spPr>
          <a:xfrm>
            <a:off x="468000" y="1800000"/>
            <a:ext cx="9252000" cy="2448000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Ausgewählte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gerontologische Perspektiven</a:t>
            </a:r>
            <a:r>
              <a:rPr lang="de-DE" sz="10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de-DE" sz="10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(RKI 2015, BMFSFJ 2002,2010, 2017; DGPPN 2008 et al.)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0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(1) Demographischer Wandel		&gt; Senioren vs. jüngere Populationen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(2) Längere Lebenserwartung   	&gt; mehr Diversität; Bedarfsspezifik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(3) Generierung neuer Märkte   	&gt; höherer Dienstleistungsanspruch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(4) </a:t>
            </a:r>
            <a:r>
              <a:rPr lang="de-DE" sz="2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Mobiliätserhalt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		   </a:t>
            </a:r>
            <a:r>
              <a:rPr lang="de-DE" sz="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	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&gt; Morbiditätskompression steigt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(5) mehr Hilfe-/ Pflegebedarf	   </a:t>
            </a:r>
            <a:r>
              <a:rPr lang="de-DE" sz="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	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&gt; Notstand: Fachkraftmangel, Armut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(6) neue Altersbilder 		   </a:t>
            </a:r>
            <a:r>
              <a:rPr lang="de-DE" sz="4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 	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&gt; </a:t>
            </a:r>
            <a:r>
              <a:rPr lang="de-DE" sz="2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Singularisierung</a:t>
            </a:r>
            <a:r>
              <a:rPr lang="de-DE" sz="22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/ 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Diskriminierung</a:t>
            </a:r>
          </a:p>
        </p:txBody>
      </p:sp>
      <p:sp>
        <p:nvSpPr>
          <p:cNvPr id="12" name="Textfeld 12"/>
          <p:cNvSpPr txBox="1"/>
          <p:nvPr/>
        </p:nvSpPr>
        <p:spPr>
          <a:xfrm>
            <a:off x="288000" y="4507560"/>
            <a:ext cx="4176000" cy="22978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1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                                                       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Abhandenkommen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einer (Ur-)Kultur: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Leidens- und Sorge</a:t>
            </a:r>
            <a:r>
              <a:rPr lang="de-DE" sz="2200" b="1" i="0" u="sng" strike="noStrike" kern="1200" spc="0" baseline="0" dirty="0">
                <a:ln>
                  <a:noFill/>
                </a:ln>
                <a:solidFill>
                  <a:srgbClr val="FF3333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fähigkeit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!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0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0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BEZOGENHEITEN FEHLEN!</a:t>
            </a:r>
          </a:p>
        </p:txBody>
      </p:sp>
      <p:sp>
        <p:nvSpPr>
          <p:cNvPr id="13" name="Freihandform 15"/>
          <p:cNvSpPr/>
          <p:nvPr/>
        </p:nvSpPr>
        <p:spPr>
          <a:xfrm>
            <a:off x="2232000" y="4248000"/>
            <a:ext cx="288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Freihandform 12"/>
          <p:cNvSpPr/>
          <p:nvPr/>
        </p:nvSpPr>
        <p:spPr>
          <a:xfrm>
            <a:off x="4536000" y="5220000"/>
            <a:ext cx="1007999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5" name="Rechteck 15"/>
          <p:cNvSpPr/>
          <p:nvPr/>
        </p:nvSpPr>
        <p:spPr>
          <a:xfrm>
            <a:off x="5328000" y="4896000"/>
            <a:ext cx="216000" cy="64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Freihandform 16"/>
          <p:cNvSpPr/>
          <p:nvPr/>
        </p:nvSpPr>
        <p:spPr>
          <a:xfrm>
            <a:off x="324000" y="6185519"/>
            <a:ext cx="4104000" cy="936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noFill/>
          <a:ln w="36000" cap="flat">
            <a:solidFill>
              <a:srgbClr val="808080"/>
            </a:solidFill>
            <a:prstDash val="solid"/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reihandform 15"/>
          <p:cNvSpPr/>
          <p:nvPr/>
        </p:nvSpPr>
        <p:spPr>
          <a:xfrm>
            <a:off x="2232720" y="5832719"/>
            <a:ext cx="288000" cy="2872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Textfeld 5"/>
          <p:cNvSpPr txBox="1"/>
          <p:nvPr/>
        </p:nvSpPr>
        <p:spPr>
          <a:xfrm>
            <a:off x="5328000" y="4464000"/>
            <a:ext cx="2736000" cy="2736000"/>
          </a:xfrm>
          <a:prstGeom prst="rect">
            <a:avLst/>
          </a:prstGeom>
          <a:solidFill>
            <a:srgbClr val="CFE7F5"/>
          </a:solidFill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Bei gleichzeitiger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Entgrenzung von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0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Raum und Zeit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Technik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</a:t>
            </a:r>
            <a:r>
              <a:rPr lang="de-DE" sz="2200" b="0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Zyklizität</a:t>
            </a:r>
            <a:endParaRPr lang="de-DE" sz="22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Arbeitswelt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- Lernen und Politik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(Böhnisch, Lenz, Schröer 2009 et al.)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4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hteck 5"/>
          <p:cNvSpPr/>
          <p:nvPr/>
        </p:nvSpPr>
        <p:spPr>
          <a:xfrm>
            <a:off x="9324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  6</a:t>
            </a: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/15</a:t>
            </a:r>
          </a:p>
        </p:txBody>
      </p:sp>
      <p:sp>
        <p:nvSpPr>
          <p:cNvPr id="6" name="Rechteck 6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7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8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3999" y="2525039"/>
            <a:ext cx="9071640" cy="34869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F2BAF35-BE0E-4829-81A2-F706F71B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17" y="1368900"/>
            <a:ext cx="3617165" cy="482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1CF056C-1D5B-44B4-84F8-E4606003E524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503238" y="1768475"/>
            <a:ext cx="9072562" cy="44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5pPr>
            <a:lvl6pPr marL="15255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6pPr>
            <a:lvl7pPr marL="19827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7pPr>
            <a:lvl8pPr marL="24399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8pPr>
            <a:lvl9pPr marL="28971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GB" altLang="de-DE" sz="3600" b="1" dirty="0">
                <a:solidFill>
                  <a:srgbClr val="003366"/>
                </a:solidFill>
                <a:latin typeface="Arial" panose="020B0604020202020204" pitchFamily="34" charset="0"/>
              </a:rPr>
              <a:t>		</a:t>
            </a: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2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10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GB" altLang="de-DE" b="1" dirty="0">
                <a:solidFill>
                  <a:srgbClr val="003366"/>
                </a:solidFill>
                <a:latin typeface="Arial" panose="020B0604020202020204" pitchFamily="34" charset="0"/>
              </a:rPr>
              <a:t>                                   H</a:t>
            </a:r>
            <a:r>
              <a:rPr lang="en-GB" altLang="de-DE" sz="3200" b="1" dirty="0">
                <a:solidFill>
                  <a:srgbClr val="003366"/>
                </a:solidFill>
                <a:latin typeface="Arial" panose="020B0604020202020204" pitchFamily="34" charset="0"/>
              </a:rPr>
              <a:t>ilde</a:t>
            </a: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4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6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 algn="r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GB" altLang="de-DE" sz="2400" i="1" dirty="0">
                <a:solidFill>
                  <a:srgbClr val="000514"/>
                </a:solidFill>
                <a:latin typeface="Arial" panose="020B0604020202020204" pitchFamily="34" charset="0"/>
              </a:rPr>
              <a:t>       </a:t>
            </a:r>
            <a:r>
              <a:rPr lang="en-GB" altLang="de-DE" sz="2600" dirty="0">
                <a:solidFill>
                  <a:srgbClr val="000514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8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6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600" dirty="0">
              <a:solidFill>
                <a:srgbClr val="00051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7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920" y="2435039"/>
            <a:ext cx="2472119" cy="36928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  <p:sp>
        <p:nvSpPr>
          <p:cNvPr id="4" name="Rechteck 2"/>
          <p:cNvSpPr/>
          <p:nvPr/>
        </p:nvSpPr>
        <p:spPr>
          <a:xfrm>
            <a:off x="432000" y="468000"/>
            <a:ext cx="914400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itel 3"/>
          <p:cNvSpPr txBox="1">
            <a:spLocks noGrp="1"/>
          </p:cNvSpPr>
          <p:nvPr>
            <p:ph type="title" idx="4294967295"/>
          </p:nvPr>
        </p:nvSpPr>
        <p:spPr>
          <a:xfrm>
            <a:off x="504359" y="753858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2   Vollendung ist </a:t>
            </a:r>
            <a:r>
              <a:rPr lang="de-DE" sz="3200" u="sng" dirty="0">
                <a:solidFill>
                  <a:srgbClr val="000000"/>
                </a:solidFill>
              </a:rPr>
              <a:t>die</a:t>
            </a:r>
            <a:r>
              <a:rPr lang="de-DE" sz="3200" dirty="0">
                <a:solidFill>
                  <a:srgbClr val="000000"/>
                </a:solidFill>
              </a:rPr>
              <a:t> Aufgabe! - Eine Zumutung?</a:t>
            </a:r>
          </a:p>
        </p:txBody>
      </p:sp>
      <p:sp>
        <p:nvSpPr>
          <p:cNvPr id="6" name="Textfeld 4"/>
          <p:cNvSpPr txBox="1"/>
          <p:nvPr/>
        </p:nvSpPr>
        <p:spPr>
          <a:xfrm>
            <a:off x="200520" y="2880000"/>
            <a:ext cx="9576000" cy="9245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6000" y="1944000"/>
            <a:ext cx="3614040" cy="19825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ORDNUNG DES LEBENS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endParaRPr lang="de-DE" sz="2200" b="1" i="0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endParaRPr lang="de-DE" sz="2200" b="1" i="0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Wachstum</a:t>
            </a:r>
          </a:p>
        </p:txBody>
      </p:sp>
      <p:sp>
        <p:nvSpPr>
          <p:cNvPr id="9" name="Rechteck 9"/>
          <p:cNvSpPr/>
          <p:nvPr/>
        </p:nvSpPr>
        <p:spPr>
          <a:xfrm>
            <a:off x="432000" y="5976000"/>
            <a:ext cx="2088000" cy="1007999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Möglichkeits-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bewusstsein</a:t>
            </a:r>
          </a:p>
        </p:txBody>
      </p:sp>
      <p:sp>
        <p:nvSpPr>
          <p:cNvPr id="10" name="Rechteck 13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7</a:t>
            </a: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/15</a:t>
            </a:r>
          </a:p>
        </p:txBody>
      </p:sp>
      <p:sp>
        <p:nvSpPr>
          <p:cNvPr id="11" name="Rechteck 18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Rechteck 19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Rechteck 20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Rechteck 9"/>
          <p:cNvSpPr/>
          <p:nvPr/>
        </p:nvSpPr>
        <p:spPr>
          <a:xfrm>
            <a:off x="7128000" y="5940000"/>
            <a:ext cx="2376000" cy="972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Grenz-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bewusstsein</a:t>
            </a:r>
          </a:p>
        </p:txBody>
      </p:sp>
      <p:sp>
        <p:nvSpPr>
          <p:cNvPr id="15" name="Textfeld 7"/>
          <p:cNvSpPr txBox="1"/>
          <p:nvPr/>
        </p:nvSpPr>
        <p:spPr>
          <a:xfrm>
            <a:off x="5925959" y="1944000"/>
            <a:ext cx="3614040" cy="19825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ORDNUNG DES TODES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endParaRPr lang="de-DE" sz="2200" b="1" i="0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endParaRPr lang="de-DE" sz="2200" b="1" dirty="0"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0"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Scheitern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2196000" y="2376000"/>
            <a:ext cx="288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Freihandform 15"/>
          <p:cNvSpPr/>
          <p:nvPr/>
        </p:nvSpPr>
        <p:spPr>
          <a:xfrm>
            <a:off x="7452000" y="2376000"/>
            <a:ext cx="288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8" name="Freihandform 19"/>
          <p:cNvSpPr/>
          <p:nvPr/>
        </p:nvSpPr>
        <p:spPr>
          <a:xfrm>
            <a:off x="2196000" y="3311999"/>
            <a:ext cx="288000" cy="2664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1"/>
              <a:gd name="f18" fmla="*/ f11 f7 1"/>
              <a:gd name="f19" fmla="*/ f12 f17 1"/>
              <a:gd name="f20" fmla="*/ f15 f7 1"/>
              <a:gd name="f21" fmla="*/ f19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5" y="f12"/>
                </a:lnTo>
                <a:lnTo>
                  <a:pt x="f15" y="f16"/>
                </a:lnTo>
                <a:lnTo>
                  <a:pt x="f5" y="f16"/>
                </a:lnTo>
                <a:lnTo>
                  <a:pt x="f6" y="f5"/>
                </a:lnTo>
                <a:lnTo>
                  <a:pt x="f4" y="f16"/>
                </a:lnTo>
                <a:lnTo>
                  <a:pt x="f11" y="f16"/>
                </a:lnTo>
                <a:lnTo>
                  <a:pt x="f11" y="f12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Freihandform 19"/>
          <p:cNvSpPr/>
          <p:nvPr/>
        </p:nvSpPr>
        <p:spPr>
          <a:xfrm>
            <a:off x="7452360" y="3311999"/>
            <a:ext cx="288000" cy="2628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1"/>
              <a:gd name="f18" fmla="*/ f11 f7 1"/>
              <a:gd name="f19" fmla="*/ f12 f17 1"/>
              <a:gd name="f20" fmla="*/ f15 f7 1"/>
              <a:gd name="f21" fmla="*/ f19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5" y="f12"/>
                </a:lnTo>
                <a:lnTo>
                  <a:pt x="f15" y="f16"/>
                </a:lnTo>
                <a:lnTo>
                  <a:pt x="f5" y="f16"/>
                </a:lnTo>
                <a:lnTo>
                  <a:pt x="f6" y="f5"/>
                </a:lnTo>
                <a:lnTo>
                  <a:pt x="f4" y="f16"/>
                </a:lnTo>
                <a:lnTo>
                  <a:pt x="f11" y="f16"/>
                </a:lnTo>
                <a:lnTo>
                  <a:pt x="f11" y="f12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Freihandform 30"/>
          <p:cNvSpPr/>
          <p:nvPr/>
        </p:nvSpPr>
        <p:spPr>
          <a:xfrm>
            <a:off x="4248000" y="1980000"/>
            <a:ext cx="1296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Textfeld 7"/>
          <p:cNvSpPr txBox="1"/>
          <p:nvPr/>
        </p:nvSpPr>
        <p:spPr>
          <a:xfrm>
            <a:off x="2664000" y="6729480"/>
            <a:ext cx="4478040" cy="15505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WERTSCHÖPFUNG/ Open Mind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reihandform 30"/>
          <p:cNvSpPr/>
          <p:nvPr/>
        </p:nvSpPr>
        <p:spPr>
          <a:xfrm>
            <a:off x="2520000" y="6263999"/>
            <a:ext cx="4608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reihandform 22"/>
          <p:cNvSpPr/>
          <p:nvPr/>
        </p:nvSpPr>
        <p:spPr>
          <a:xfrm>
            <a:off x="360000" y="3600000"/>
            <a:ext cx="1692000" cy="1655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Gesundheit</a:t>
            </a:r>
          </a:p>
        </p:txBody>
      </p:sp>
      <p:sp>
        <p:nvSpPr>
          <p:cNvPr id="24" name="Freihandform 23"/>
          <p:cNvSpPr/>
          <p:nvPr/>
        </p:nvSpPr>
        <p:spPr>
          <a:xfrm>
            <a:off x="7848000" y="3600000"/>
            <a:ext cx="1692000" cy="1655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Krank-heit</a:t>
            </a:r>
          </a:p>
        </p:txBody>
      </p:sp>
      <p:sp>
        <p:nvSpPr>
          <p:cNvPr id="25" name="Freihandform 24"/>
          <p:cNvSpPr/>
          <p:nvPr/>
        </p:nvSpPr>
        <p:spPr>
          <a:xfrm>
            <a:off x="5616000" y="4565880"/>
            <a:ext cx="1134000" cy="11941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MUT</a:t>
            </a:r>
          </a:p>
        </p:txBody>
      </p:sp>
      <p:sp>
        <p:nvSpPr>
          <p:cNvPr id="26" name="Freihandform 25"/>
          <p:cNvSpPr/>
          <p:nvPr/>
        </p:nvSpPr>
        <p:spPr>
          <a:xfrm>
            <a:off x="2901960" y="4582440"/>
            <a:ext cx="1202039" cy="11775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DE-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MUT</a:t>
            </a:r>
          </a:p>
        </p:txBody>
      </p:sp>
      <p:sp>
        <p:nvSpPr>
          <p:cNvPr id="27" name="Textfeld 13"/>
          <p:cNvSpPr txBox="1"/>
          <p:nvPr/>
        </p:nvSpPr>
        <p:spPr>
          <a:xfrm>
            <a:off x="216000" y="7198920"/>
            <a:ext cx="4840200" cy="289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  <a:defRPr sz="1800"/>
            </a:pPr>
            <a:r>
              <a:rPr lang="de-DE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(Vgl. Keil 2017, Kruse 2017)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32000" y="468000"/>
            <a:ext cx="9144000" cy="1007999"/>
          </a:xfrm>
          <a:prstGeom prst="rect">
            <a:avLst/>
          </a:prstGeom>
          <a:noFill/>
          <a:ln w="36000" cap="flat">
            <a:solidFill>
              <a:srgbClr val="0066CC"/>
            </a:solidFill>
            <a:prstDash val="solid"/>
            <a:miter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 idx="4294967295"/>
          </p:nvPr>
        </p:nvSpPr>
        <p:spPr>
          <a:xfrm>
            <a:off x="504359" y="753858"/>
            <a:ext cx="9071640" cy="492443"/>
          </a:xfrm>
        </p:spPr>
        <p:txBody>
          <a:bodyPr anchorCtr="0">
            <a:spAutoFit/>
          </a:bodyPr>
          <a:lstStyle/>
          <a:p>
            <a:pPr lvl="0" algn="l"/>
            <a:r>
              <a:rPr lang="de-DE" sz="3200" dirty="0">
                <a:solidFill>
                  <a:srgbClr val="000000"/>
                </a:solidFill>
              </a:rPr>
              <a:t> 2.1	Demenz und </a:t>
            </a:r>
            <a:r>
              <a:rPr lang="de-DE" sz="3200" u="sng" dirty="0">
                <a:solidFill>
                  <a:srgbClr val="000000"/>
                </a:solidFill>
              </a:rPr>
              <a:t>der</a:t>
            </a:r>
            <a:r>
              <a:rPr lang="de-DE" sz="3200" dirty="0">
                <a:solidFill>
                  <a:srgbClr val="000000"/>
                </a:solidFill>
              </a:rPr>
              <a:t> Entwicklungsauftrag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094479"/>
            <a:ext cx="9576000" cy="92451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endParaRPr lang="de-DE" sz="2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380320" y="1303800"/>
            <a:ext cx="9288000" cy="13518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420E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Entwicklung im Alter </a:t>
            </a:r>
            <a:r>
              <a:rPr lang="de-DE" sz="22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grundsätzlich -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und bei Demenz im Besonderen: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dirty="0"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0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Erlangen von WEISHEIT (</a:t>
            </a:r>
            <a:r>
              <a:rPr lang="de-DE" sz="2200" b="1" dirty="0"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u</a:t>
            </a: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nd DEMUT) über mich und Andere!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1" u="none" strike="noStrike" kern="1200" spc="0" baseline="0" dirty="0">
                <a:ln>
                  <a:noFill/>
                </a:ln>
                <a:solidFill>
                  <a:srgbClr val="FF3333"/>
                </a:solidFill>
                <a:latin typeface="Arial" pitchFamily="18"/>
                <a:ea typeface="Microsoft YaHei" pitchFamily="2"/>
                <a:cs typeface="Arial" pitchFamily="2"/>
              </a:rPr>
              <a:t>Aufbegehren von EIGENSINN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 dirty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11"/>
          <p:cNvSpPr/>
          <p:nvPr/>
        </p:nvSpPr>
        <p:spPr>
          <a:xfrm>
            <a:off x="9360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8</a:t>
            </a: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/15</a:t>
            </a:r>
          </a:p>
        </p:txBody>
      </p:sp>
      <p:sp>
        <p:nvSpPr>
          <p:cNvPr id="9" name="Rechteck 12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hteck 13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hteck 14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Rechteck 9"/>
          <p:cNvSpPr/>
          <p:nvPr/>
        </p:nvSpPr>
        <p:spPr>
          <a:xfrm>
            <a:off x="503999" y="2412000"/>
            <a:ext cx="4968000" cy="54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Bilanzierung </a:t>
            </a: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gelebten Lebens</a:t>
            </a:r>
          </a:p>
        </p:txBody>
      </p:sp>
      <p:sp>
        <p:nvSpPr>
          <p:cNvPr id="13" name="Rechteck 9"/>
          <p:cNvSpPr/>
          <p:nvPr/>
        </p:nvSpPr>
        <p:spPr>
          <a:xfrm>
            <a:off x="503999" y="3851999"/>
            <a:ext cx="4968000" cy="54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Vollendung </a:t>
            </a: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gelebten Lebens</a:t>
            </a:r>
          </a:p>
        </p:txBody>
      </p:sp>
      <p:sp>
        <p:nvSpPr>
          <p:cNvPr id="14" name="Rechteck 9"/>
          <p:cNvSpPr/>
          <p:nvPr/>
        </p:nvSpPr>
        <p:spPr>
          <a:xfrm>
            <a:off x="503999" y="3131999"/>
            <a:ext cx="4968000" cy="54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Fortschreibung </a:t>
            </a:r>
            <a:r>
              <a:rPr lang="de-DE" sz="22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gelebten Lebens</a:t>
            </a:r>
          </a:p>
        </p:txBody>
      </p:sp>
      <p:sp>
        <p:nvSpPr>
          <p:cNvPr id="15" name="Textfeld 15"/>
          <p:cNvSpPr txBox="1"/>
          <p:nvPr/>
        </p:nvSpPr>
        <p:spPr>
          <a:xfrm>
            <a:off x="-2880000" y="3024000"/>
            <a:ext cx="4104000" cy="30960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1" i="1" u="none" strike="noStrike" kern="1200" spc="0" baseline="0">
              <a:ln>
                <a:noFill/>
              </a:ln>
              <a:solidFill>
                <a:srgbClr val="FF3333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Gerader Verbinder 20"/>
          <p:cNvSpPr/>
          <p:nvPr/>
        </p:nvSpPr>
        <p:spPr>
          <a:xfrm>
            <a:off x="6263999" y="1599480"/>
            <a:ext cx="360" cy="3332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36000" cap="flat">
            <a:solidFill>
              <a:srgbClr val="000000"/>
            </a:solidFill>
            <a:custDash>
              <a:ds d="508000" sp="508000"/>
              <a:ds d="508000" sp="508000"/>
            </a:custDash>
            <a:miter/>
          </a:ln>
        </p:spPr>
        <p:txBody>
          <a:bodyPr vert="horz" wrap="squar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7" name="Textfeld 13"/>
          <p:cNvSpPr txBox="1"/>
          <p:nvPr/>
        </p:nvSpPr>
        <p:spPr>
          <a:xfrm>
            <a:off x="216000" y="7198920"/>
            <a:ext cx="5832000" cy="2890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71"/>
              </a:spcAft>
              <a:buNone/>
              <a:tabLst/>
            </a:pPr>
            <a:r>
              <a:rPr lang="de-DE" sz="10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(Vgl. Hanses 2010,2011/ Erikson 1989/ Alheit 2003/ Böhnisch 2012/ Kruse 2017 et al.)</a:t>
            </a:r>
          </a:p>
        </p:txBody>
      </p:sp>
      <p:sp>
        <p:nvSpPr>
          <p:cNvPr id="18" name="Freihandform 15"/>
          <p:cNvSpPr/>
          <p:nvPr/>
        </p:nvSpPr>
        <p:spPr>
          <a:xfrm>
            <a:off x="7128000" y="3816000"/>
            <a:ext cx="28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9" name="Rechteck 9"/>
          <p:cNvSpPr/>
          <p:nvPr/>
        </p:nvSpPr>
        <p:spPr>
          <a:xfrm>
            <a:off x="6983999" y="2412000"/>
            <a:ext cx="2520000" cy="198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dirty="0"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Gene</a:t>
            </a:r>
            <a:r>
              <a:rPr lang="de-DE" sz="220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rativität und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Proaktivität als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Gerontotrans-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zendenz</a:t>
            </a:r>
            <a:endParaRPr lang="de-DE" sz="22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0" name="Freihandform 12"/>
          <p:cNvSpPr/>
          <p:nvPr/>
        </p:nvSpPr>
        <p:spPr>
          <a:xfrm>
            <a:off x="5472000" y="2520360"/>
            <a:ext cx="1512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1" name="Freihandform 12"/>
          <p:cNvSpPr/>
          <p:nvPr/>
        </p:nvSpPr>
        <p:spPr>
          <a:xfrm>
            <a:off x="5472000" y="3276359"/>
            <a:ext cx="1512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2" name="Freihandform 12"/>
          <p:cNvSpPr/>
          <p:nvPr/>
        </p:nvSpPr>
        <p:spPr>
          <a:xfrm>
            <a:off x="5544000" y="3960360"/>
            <a:ext cx="1440000" cy="288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*/ f9 f7 1"/>
              <a:gd name="f14" fmla="*/ f10 f8 1"/>
              <a:gd name="f15" fmla="+- 21600 0 f11"/>
              <a:gd name="f16" fmla="+- 21600 0 f12"/>
              <a:gd name="f17" fmla="+- 10800 0 f12"/>
              <a:gd name="f18" fmla="*/ f12 f8 1"/>
              <a:gd name="f19" fmla="*/ f11 f17 1"/>
              <a:gd name="f20" fmla="*/ f16 f8 1"/>
              <a:gd name="f21" fmla="*/ f19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18" r="f24" b="f20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5" y="f12"/>
                </a:lnTo>
                <a:lnTo>
                  <a:pt x="f15" y="f4"/>
                </a:lnTo>
                <a:lnTo>
                  <a:pt x="f5" y="f6"/>
                </a:lnTo>
                <a:lnTo>
                  <a:pt x="f15" y="f5"/>
                </a:lnTo>
                <a:lnTo>
                  <a:pt x="f15" y="f16"/>
                </a:lnTo>
                <a:lnTo>
                  <a:pt x="f11" y="f16"/>
                </a:lnTo>
                <a:lnTo>
                  <a:pt x="f11" y="f5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3" name="Freihandform 15"/>
          <p:cNvSpPr/>
          <p:nvPr/>
        </p:nvSpPr>
        <p:spPr>
          <a:xfrm>
            <a:off x="8063999" y="4392000"/>
            <a:ext cx="288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4" name="Freihandform 16"/>
          <p:cNvSpPr/>
          <p:nvPr/>
        </p:nvSpPr>
        <p:spPr>
          <a:xfrm>
            <a:off x="792000" y="5940000"/>
            <a:ext cx="4428000" cy="972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CFE7F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Intergenerative Reflexivität</a:t>
            </a:r>
          </a:p>
        </p:txBody>
      </p:sp>
      <p:sp>
        <p:nvSpPr>
          <p:cNvPr id="25" name="Freihandform 15"/>
          <p:cNvSpPr/>
          <p:nvPr/>
        </p:nvSpPr>
        <p:spPr>
          <a:xfrm flipV="1">
            <a:off x="2880000" y="5364000"/>
            <a:ext cx="288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6" name="Rechteck 9"/>
          <p:cNvSpPr/>
          <p:nvPr/>
        </p:nvSpPr>
        <p:spPr>
          <a:xfrm>
            <a:off x="6983999" y="5796000"/>
            <a:ext cx="2520000" cy="900000"/>
          </a:xfrm>
          <a:prstGeom prst="rect">
            <a:avLst/>
          </a:prstGeom>
          <a:solidFill>
            <a:srgbClr val="CFE7F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Abgrenzung: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„Eigen“-Weisheit</a:t>
            </a:r>
          </a:p>
        </p:txBody>
      </p:sp>
      <p:sp>
        <p:nvSpPr>
          <p:cNvPr id="27" name="Gerader Verbinder 26"/>
          <p:cNvSpPr/>
          <p:nvPr/>
        </p:nvSpPr>
        <p:spPr>
          <a:xfrm>
            <a:off x="6263999" y="5544000"/>
            <a:ext cx="3456001" cy="0"/>
          </a:xfrm>
          <a:prstGeom prst="line">
            <a:avLst/>
          </a:prstGeom>
          <a:noFill/>
          <a:ln w="36000" cap="flat">
            <a:solidFill>
              <a:srgbClr val="000000"/>
            </a:solidFill>
            <a:custDash>
              <a:ds d="508000" sp="508000"/>
              <a:ds d="508000" sp="508000"/>
            </a:custDash>
            <a:miter/>
          </a:ln>
        </p:spPr>
        <p:txBody>
          <a:bodyPr vert="horz" wrap="squar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28" name="Gerader Verbinder 27"/>
          <p:cNvSpPr/>
          <p:nvPr/>
        </p:nvSpPr>
        <p:spPr>
          <a:xfrm>
            <a:off x="6263999" y="5544000"/>
            <a:ext cx="0" cy="1368000"/>
          </a:xfrm>
          <a:prstGeom prst="line">
            <a:avLst/>
          </a:prstGeom>
          <a:noFill/>
          <a:ln w="36000" cap="flat">
            <a:solidFill>
              <a:srgbClr val="000000"/>
            </a:solidFill>
            <a:custDash>
              <a:ds d="508000" sp="508000"/>
              <a:ds d="508000" sp="508000"/>
            </a:custDash>
            <a:miter/>
          </a:ln>
        </p:spPr>
        <p:txBody>
          <a:bodyPr vert="horz" wrap="squar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29" name="Grafik 23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36000" y="5832000"/>
            <a:ext cx="648000" cy="86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Freihandform 15"/>
          <p:cNvSpPr/>
          <p:nvPr/>
        </p:nvSpPr>
        <p:spPr>
          <a:xfrm>
            <a:off x="2880000" y="4392000"/>
            <a:ext cx="288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4"/>
          <p:cNvSpPr/>
          <p:nvPr/>
        </p:nvSpPr>
        <p:spPr>
          <a:xfrm>
            <a:off x="986400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hteck 5"/>
          <p:cNvSpPr/>
          <p:nvPr/>
        </p:nvSpPr>
        <p:spPr>
          <a:xfrm>
            <a:off x="9324000" y="7272000"/>
            <a:ext cx="503999" cy="28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9</a:t>
            </a: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Arial" pitchFamily="2"/>
              </a:rPr>
              <a:t>/15</a:t>
            </a:r>
          </a:p>
        </p:txBody>
      </p:sp>
      <p:sp>
        <p:nvSpPr>
          <p:cNvPr id="6" name="Rechteck 6"/>
          <p:cNvSpPr/>
          <p:nvPr/>
        </p:nvSpPr>
        <p:spPr>
          <a:xfrm>
            <a:off x="0" y="0"/>
            <a:ext cx="216000" cy="7560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hteck 7"/>
          <p:cNvSpPr/>
          <p:nvPr/>
        </p:nvSpPr>
        <p:spPr>
          <a:xfrm>
            <a:off x="216000" y="748800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hteck 8"/>
          <p:cNvSpPr/>
          <p:nvPr/>
        </p:nvSpPr>
        <p:spPr>
          <a:xfrm>
            <a:off x="216000" y="0"/>
            <a:ext cx="9684000" cy="72000"/>
          </a:xfrm>
          <a:prstGeom prst="rect">
            <a:avLst/>
          </a:prstGeom>
          <a:solidFill>
            <a:srgbClr val="0066CC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3999" y="2525039"/>
            <a:ext cx="9071640" cy="34869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DB0C1C26-1181-4099-BA2E-844BE88B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97" y="1389660"/>
            <a:ext cx="3525045" cy="469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4758E0A6-81C4-4AF9-8C6A-341CF5FFA6E7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5pPr>
            <a:lvl6pPr marL="15255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6pPr>
            <a:lvl7pPr marL="19827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7pPr>
            <a:lvl8pPr marL="24399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8pPr>
            <a:lvl9pPr marL="2897188" indent="-207963" defTabSz="449263" fontAlgn="base">
              <a:lnSpc>
                <a:spcPct val="6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Garamond" panose="02020404030301010803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940435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Garamond" panose="02020404030301010803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GB" altLang="de-DE" sz="3600" b="1" dirty="0">
                <a:solidFill>
                  <a:srgbClr val="003366"/>
                </a:solidFill>
                <a:latin typeface="Arial" panose="020B0604020202020204" pitchFamily="34" charset="0"/>
              </a:rPr>
              <a:t>		</a:t>
            </a: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b="1" dirty="0">
              <a:solidFill>
                <a:srgbClr val="003366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GB" altLang="de-DE" sz="3600" b="1" dirty="0">
                <a:solidFill>
                  <a:srgbClr val="003366"/>
                </a:solidFill>
                <a:latin typeface="Arial" panose="020B0604020202020204" pitchFamily="34" charset="0"/>
              </a:rPr>
              <a:t>                           </a:t>
            </a:r>
            <a:r>
              <a:rPr lang="en-GB" altLang="de-DE" sz="3200" b="1" dirty="0">
                <a:solidFill>
                  <a:srgbClr val="003366"/>
                </a:solidFill>
                <a:latin typeface="Arial" panose="020B0604020202020204" pitchFamily="34" charset="0"/>
              </a:rPr>
              <a:t>Josephine</a:t>
            </a: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36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4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6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 algn="r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GB" altLang="de-DE" sz="2400" i="1" dirty="0">
                <a:solidFill>
                  <a:srgbClr val="000514"/>
                </a:solidFill>
                <a:latin typeface="Arial" panose="020B0604020202020204" pitchFamily="34" charset="0"/>
              </a:rPr>
              <a:t>       </a:t>
            </a:r>
            <a:r>
              <a:rPr lang="en-GB" altLang="de-DE" sz="2600" dirty="0">
                <a:solidFill>
                  <a:srgbClr val="000514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8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600" dirty="0">
              <a:solidFill>
                <a:srgbClr val="000514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8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altLang="de-DE" sz="2600" dirty="0">
              <a:solidFill>
                <a:srgbClr val="00051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996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1572</Words>
  <Application>Microsoft Office PowerPoint</Application>
  <PresentationFormat>Benutzerdefiniert</PresentationFormat>
  <Paragraphs>479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Microsoft YaHei</vt:lpstr>
      <vt:lpstr>MS Gothic</vt:lpstr>
      <vt:lpstr>Arial</vt:lpstr>
      <vt:lpstr>Calibri</vt:lpstr>
      <vt:lpstr>Lucida Sans Unicode</vt:lpstr>
      <vt:lpstr>Tahoma</vt:lpstr>
      <vt:lpstr>Times New Roman</vt:lpstr>
      <vt:lpstr>Wingdings</vt:lpstr>
      <vt:lpstr>Standard</vt:lpstr>
      <vt:lpstr>PowerPoint-Präsentation</vt:lpstr>
      <vt:lpstr> Vortragsstruktur</vt:lpstr>
      <vt:lpstr> 1.1 Demenz und das „Werden im Vergehen“</vt:lpstr>
      <vt:lpstr> 1.1 Demenz und das „Werden im Vergehen“</vt:lpstr>
      <vt:lpstr> 1.2 Eine kritische Zeitdiagnose zu Alter, Demenz   und Endlichkeit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 Hille</dc:creator>
  <cp:lastModifiedBy>Administrator</cp:lastModifiedBy>
  <cp:revision>148</cp:revision>
  <cp:lastPrinted>2017-10-09T15:25:16Z</cp:lastPrinted>
  <dcterms:created xsi:type="dcterms:W3CDTF">2016-03-06T17:33:32Z</dcterms:created>
  <dcterms:modified xsi:type="dcterms:W3CDTF">2021-11-01T13:15:39Z</dcterms:modified>
</cp:coreProperties>
</file>